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87" r:id="rId3"/>
    <p:sldId id="286" r:id="rId4"/>
    <p:sldId id="279" r:id="rId5"/>
    <p:sldId id="258" r:id="rId6"/>
    <p:sldId id="260" r:id="rId7"/>
    <p:sldId id="283" r:id="rId8"/>
    <p:sldId id="280" r:id="rId9"/>
    <p:sldId id="285" r:id="rId10"/>
    <p:sldId id="264" r:id="rId11"/>
    <p:sldId id="284" r:id="rId12"/>
    <p:sldId id="265" r:id="rId13"/>
    <p:sldId id="266" r:id="rId14"/>
    <p:sldId id="267" r:id="rId15"/>
    <p:sldId id="268" r:id="rId16"/>
    <p:sldId id="269" r:id="rId17"/>
    <p:sldId id="270" r:id="rId18"/>
    <p:sldId id="271" r:id="rId19"/>
    <p:sldId id="273" r:id="rId20"/>
    <p:sldId id="276" r:id="rId21"/>
    <p:sldId id="272" r:id="rId22"/>
    <p:sldId id="274" r:id="rId23"/>
    <p:sldId id="275" r:id="rId24"/>
    <p:sldId id="282"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57" d="100"/>
          <a:sy n="157" d="100"/>
        </p:scale>
        <p:origin x="-282" y="-1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70FA37-0213-504A-B5EF-3012E4913619}" type="doc">
      <dgm:prSet loTypeId="urn:microsoft.com/office/officeart/2005/8/layout/matrix3" loCatId="matrix" qsTypeId="urn:microsoft.com/office/officeart/2005/8/quickstyle/simple4" qsCatId="simple" csTypeId="urn:microsoft.com/office/officeart/2005/8/colors/accent1_2" csCatId="accent1" phldr="1"/>
      <dgm:spPr/>
    </dgm:pt>
    <dgm:pt modelId="{A2B94628-491C-694A-9B0E-E1FEDB15EC5A}">
      <dgm:prSet phldrT="[Text]"/>
      <dgm:spPr/>
      <dgm:t>
        <a:bodyPr/>
        <a:lstStyle/>
        <a:p>
          <a:r>
            <a:rPr lang="en-US" dirty="0" smtClean="0"/>
            <a:t>network of participants who commit over time</a:t>
          </a:r>
          <a:endParaRPr lang="en-US" dirty="0"/>
        </a:p>
      </dgm:t>
    </dgm:pt>
    <dgm:pt modelId="{9BC2942A-099A-F442-A89F-556BAAAC028B}" type="parTrans" cxnId="{B17AC475-AF25-1E46-8451-C4C5E8389C50}">
      <dgm:prSet/>
      <dgm:spPr/>
      <dgm:t>
        <a:bodyPr/>
        <a:lstStyle/>
        <a:p>
          <a:endParaRPr lang="en-US"/>
        </a:p>
      </dgm:t>
    </dgm:pt>
    <dgm:pt modelId="{C9FB2EFB-D918-E240-AEE3-C698FA0F9A91}" type="sibTrans" cxnId="{B17AC475-AF25-1E46-8451-C4C5E8389C50}">
      <dgm:prSet/>
      <dgm:spPr/>
      <dgm:t>
        <a:bodyPr/>
        <a:lstStyle/>
        <a:p>
          <a:endParaRPr lang="en-US"/>
        </a:p>
      </dgm:t>
    </dgm:pt>
    <dgm:pt modelId="{1C687FA3-9A18-D44C-AC6E-DE7DF44C5B55}">
      <dgm:prSet phldrT="[Text]"/>
      <dgm:spPr/>
      <dgm:t>
        <a:bodyPr/>
        <a:lstStyle/>
        <a:p>
          <a:r>
            <a:rPr lang="en-US" dirty="0" smtClean="0"/>
            <a:t>different kind of professional learning</a:t>
          </a:r>
          <a:endParaRPr lang="en-US" dirty="0"/>
        </a:p>
      </dgm:t>
    </dgm:pt>
    <dgm:pt modelId="{8D085717-B433-2545-9FEC-76F62CE3E34A}" type="parTrans" cxnId="{639E9AE6-3162-3D40-BAE7-5E162FB31139}">
      <dgm:prSet/>
      <dgm:spPr/>
      <dgm:t>
        <a:bodyPr/>
        <a:lstStyle/>
        <a:p>
          <a:endParaRPr lang="en-US"/>
        </a:p>
      </dgm:t>
    </dgm:pt>
    <dgm:pt modelId="{ED725DFF-5C50-3E4F-A8AB-9609973DE852}" type="sibTrans" cxnId="{639E9AE6-3162-3D40-BAE7-5E162FB31139}">
      <dgm:prSet/>
      <dgm:spPr/>
      <dgm:t>
        <a:bodyPr/>
        <a:lstStyle/>
        <a:p>
          <a:endParaRPr lang="en-US"/>
        </a:p>
      </dgm:t>
    </dgm:pt>
    <dgm:pt modelId="{47DF5E58-1BF8-CA40-8903-42CD2EFB3B07}">
      <dgm:prSet phldrT="[Text]"/>
      <dgm:spPr/>
      <dgm:t>
        <a:bodyPr/>
        <a:lstStyle/>
        <a:p>
          <a:r>
            <a:rPr lang="en-US" dirty="0" smtClean="0"/>
            <a:t>different way of collecting evidence about teaching and learning</a:t>
          </a:r>
          <a:endParaRPr lang="en-US" dirty="0"/>
        </a:p>
      </dgm:t>
    </dgm:pt>
    <dgm:pt modelId="{3D4D8844-D6C6-9B42-A367-38BDCD9DC4A2}" type="parTrans" cxnId="{FE782886-DAA2-1745-B225-25FD0694DF79}">
      <dgm:prSet/>
      <dgm:spPr/>
      <dgm:t>
        <a:bodyPr/>
        <a:lstStyle/>
        <a:p>
          <a:endParaRPr lang="en-US"/>
        </a:p>
      </dgm:t>
    </dgm:pt>
    <dgm:pt modelId="{4FDDF917-8A32-5A4F-AD88-3CDE43E4E942}" type="sibTrans" cxnId="{FE782886-DAA2-1745-B225-25FD0694DF79}">
      <dgm:prSet/>
      <dgm:spPr/>
      <dgm:t>
        <a:bodyPr/>
        <a:lstStyle/>
        <a:p>
          <a:endParaRPr lang="en-US"/>
        </a:p>
      </dgm:t>
    </dgm:pt>
    <dgm:pt modelId="{022DD523-1947-444D-A77F-073CA87DE945}">
      <dgm:prSet/>
      <dgm:spPr/>
      <dgm:t>
        <a:bodyPr/>
        <a:lstStyle/>
        <a:p>
          <a:r>
            <a:rPr lang="en-US" dirty="0" smtClean="0"/>
            <a:t>a process with defined sequence of activities</a:t>
          </a:r>
          <a:endParaRPr lang="en-US" dirty="0"/>
        </a:p>
      </dgm:t>
    </dgm:pt>
    <dgm:pt modelId="{2A392D17-042B-484A-AF78-3D389758EC92}" type="parTrans" cxnId="{6F3A2DAF-B157-1741-B710-3DE5F3AF29B4}">
      <dgm:prSet/>
      <dgm:spPr/>
      <dgm:t>
        <a:bodyPr/>
        <a:lstStyle/>
        <a:p>
          <a:endParaRPr lang="en-US"/>
        </a:p>
      </dgm:t>
    </dgm:pt>
    <dgm:pt modelId="{72888C04-4E76-1E47-91B9-FCBDDF0FA717}" type="sibTrans" cxnId="{6F3A2DAF-B157-1741-B710-3DE5F3AF29B4}">
      <dgm:prSet/>
      <dgm:spPr/>
      <dgm:t>
        <a:bodyPr/>
        <a:lstStyle/>
        <a:p>
          <a:endParaRPr lang="en-US"/>
        </a:p>
      </dgm:t>
    </dgm:pt>
    <dgm:pt modelId="{16C4855D-A412-4C4D-9F04-D99AA5DDCB3D}" type="pres">
      <dgm:prSet presAssocID="{8370FA37-0213-504A-B5EF-3012E4913619}" presName="matrix" presStyleCnt="0">
        <dgm:presLayoutVars>
          <dgm:chMax val="1"/>
          <dgm:dir/>
          <dgm:resizeHandles val="exact"/>
        </dgm:presLayoutVars>
      </dgm:prSet>
      <dgm:spPr/>
    </dgm:pt>
    <dgm:pt modelId="{391CBF8F-3647-9B4A-8D86-818210A733C0}" type="pres">
      <dgm:prSet presAssocID="{8370FA37-0213-504A-B5EF-3012E4913619}" presName="diamond" presStyleLbl="bgShp" presStyleIdx="0" presStyleCnt="1"/>
      <dgm:spPr/>
    </dgm:pt>
    <dgm:pt modelId="{4842EBF7-B8C2-014B-B70D-A771BC875DE7}" type="pres">
      <dgm:prSet presAssocID="{8370FA37-0213-504A-B5EF-3012E4913619}" presName="quad1" presStyleLbl="node1" presStyleIdx="0" presStyleCnt="4">
        <dgm:presLayoutVars>
          <dgm:chMax val="0"/>
          <dgm:chPref val="0"/>
          <dgm:bulletEnabled val="1"/>
        </dgm:presLayoutVars>
      </dgm:prSet>
      <dgm:spPr/>
      <dgm:t>
        <a:bodyPr/>
        <a:lstStyle/>
        <a:p>
          <a:endParaRPr lang="en-US"/>
        </a:p>
      </dgm:t>
    </dgm:pt>
    <dgm:pt modelId="{EDE42D6D-8A07-AC4E-A054-965A6198AF96}" type="pres">
      <dgm:prSet presAssocID="{8370FA37-0213-504A-B5EF-3012E4913619}" presName="quad2" presStyleLbl="node1" presStyleIdx="1" presStyleCnt="4">
        <dgm:presLayoutVars>
          <dgm:chMax val="0"/>
          <dgm:chPref val="0"/>
          <dgm:bulletEnabled val="1"/>
        </dgm:presLayoutVars>
      </dgm:prSet>
      <dgm:spPr/>
      <dgm:t>
        <a:bodyPr/>
        <a:lstStyle/>
        <a:p>
          <a:endParaRPr lang="en-US"/>
        </a:p>
      </dgm:t>
    </dgm:pt>
    <dgm:pt modelId="{39C584A0-9D4F-1046-BD2B-A3E7D3C996BC}" type="pres">
      <dgm:prSet presAssocID="{8370FA37-0213-504A-B5EF-3012E4913619}" presName="quad3" presStyleLbl="node1" presStyleIdx="2" presStyleCnt="4">
        <dgm:presLayoutVars>
          <dgm:chMax val="0"/>
          <dgm:chPref val="0"/>
          <dgm:bulletEnabled val="1"/>
        </dgm:presLayoutVars>
      </dgm:prSet>
      <dgm:spPr/>
      <dgm:t>
        <a:bodyPr/>
        <a:lstStyle/>
        <a:p>
          <a:endParaRPr lang="en-US"/>
        </a:p>
      </dgm:t>
    </dgm:pt>
    <dgm:pt modelId="{134CBE51-A8E7-7A41-BD15-25BDC7D79BC9}" type="pres">
      <dgm:prSet presAssocID="{8370FA37-0213-504A-B5EF-3012E4913619}" presName="quad4" presStyleLbl="node1" presStyleIdx="3" presStyleCnt="4">
        <dgm:presLayoutVars>
          <dgm:chMax val="0"/>
          <dgm:chPref val="0"/>
          <dgm:bulletEnabled val="1"/>
        </dgm:presLayoutVars>
      </dgm:prSet>
      <dgm:spPr/>
      <dgm:t>
        <a:bodyPr/>
        <a:lstStyle/>
        <a:p>
          <a:endParaRPr lang="en-US"/>
        </a:p>
      </dgm:t>
    </dgm:pt>
  </dgm:ptLst>
  <dgm:cxnLst>
    <dgm:cxn modelId="{8B08268E-5F27-224C-B3B5-A6F3B482C49F}" type="presOf" srcId="{8370FA37-0213-504A-B5EF-3012E4913619}" destId="{16C4855D-A412-4C4D-9F04-D99AA5DDCB3D}" srcOrd="0" destOrd="0" presId="urn:microsoft.com/office/officeart/2005/8/layout/matrix3"/>
    <dgm:cxn modelId="{F71A3996-84AE-1145-A3F9-A89C9F477DF0}" type="presOf" srcId="{A2B94628-491C-694A-9B0E-E1FEDB15EC5A}" destId="{4842EBF7-B8C2-014B-B70D-A771BC875DE7}" srcOrd="0" destOrd="0" presId="urn:microsoft.com/office/officeart/2005/8/layout/matrix3"/>
    <dgm:cxn modelId="{8036D07B-2A2F-D14F-AA9E-C3BEE755F402}" type="presOf" srcId="{022DD523-1947-444D-A77F-073CA87DE945}" destId="{134CBE51-A8E7-7A41-BD15-25BDC7D79BC9}" srcOrd="0" destOrd="0" presId="urn:microsoft.com/office/officeart/2005/8/layout/matrix3"/>
    <dgm:cxn modelId="{95665972-8BD4-DA45-9CA4-4BD8019640A9}" type="presOf" srcId="{1C687FA3-9A18-D44C-AC6E-DE7DF44C5B55}" destId="{EDE42D6D-8A07-AC4E-A054-965A6198AF96}" srcOrd="0" destOrd="0" presId="urn:microsoft.com/office/officeart/2005/8/layout/matrix3"/>
    <dgm:cxn modelId="{FE782886-DAA2-1745-B225-25FD0694DF79}" srcId="{8370FA37-0213-504A-B5EF-3012E4913619}" destId="{47DF5E58-1BF8-CA40-8903-42CD2EFB3B07}" srcOrd="2" destOrd="0" parTransId="{3D4D8844-D6C6-9B42-A367-38BDCD9DC4A2}" sibTransId="{4FDDF917-8A32-5A4F-AD88-3CDE43E4E942}"/>
    <dgm:cxn modelId="{B17AC475-AF25-1E46-8451-C4C5E8389C50}" srcId="{8370FA37-0213-504A-B5EF-3012E4913619}" destId="{A2B94628-491C-694A-9B0E-E1FEDB15EC5A}" srcOrd="0" destOrd="0" parTransId="{9BC2942A-099A-F442-A89F-556BAAAC028B}" sibTransId="{C9FB2EFB-D918-E240-AEE3-C698FA0F9A91}"/>
    <dgm:cxn modelId="{AE6FB972-F1E1-8641-87CC-A9ABBAB111DF}" type="presOf" srcId="{47DF5E58-1BF8-CA40-8903-42CD2EFB3B07}" destId="{39C584A0-9D4F-1046-BD2B-A3E7D3C996BC}" srcOrd="0" destOrd="0" presId="urn:microsoft.com/office/officeart/2005/8/layout/matrix3"/>
    <dgm:cxn modelId="{6F3A2DAF-B157-1741-B710-3DE5F3AF29B4}" srcId="{8370FA37-0213-504A-B5EF-3012E4913619}" destId="{022DD523-1947-444D-A77F-073CA87DE945}" srcOrd="3" destOrd="0" parTransId="{2A392D17-042B-484A-AF78-3D389758EC92}" sibTransId="{72888C04-4E76-1E47-91B9-FCBDDF0FA717}"/>
    <dgm:cxn modelId="{639E9AE6-3162-3D40-BAE7-5E162FB31139}" srcId="{8370FA37-0213-504A-B5EF-3012E4913619}" destId="{1C687FA3-9A18-D44C-AC6E-DE7DF44C5B55}" srcOrd="1" destOrd="0" parTransId="{8D085717-B433-2545-9FEC-76F62CE3E34A}" sibTransId="{ED725DFF-5C50-3E4F-A8AB-9609973DE852}"/>
    <dgm:cxn modelId="{6EDAEBFD-47F8-F745-9436-CD99F750561F}" type="presParOf" srcId="{16C4855D-A412-4C4D-9F04-D99AA5DDCB3D}" destId="{391CBF8F-3647-9B4A-8D86-818210A733C0}" srcOrd="0" destOrd="0" presId="urn:microsoft.com/office/officeart/2005/8/layout/matrix3"/>
    <dgm:cxn modelId="{2837E3E1-1669-6C4E-84F9-51C8F966E4C4}" type="presParOf" srcId="{16C4855D-A412-4C4D-9F04-D99AA5DDCB3D}" destId="{4842EBF7-B8C2-014B-B70D-A771BC875DE7}" srcOrd="1" destOrd="0" presId="urn:microsoft.com/office/officeart/2005/8/layout/matrix3"/>
    <dgm:cxn modelId="{D8FB8EE6-251E-314D-9A2D-442E4D54FC54}" type="presParOf" srcId="{16C4855D-A412-4C4D-9F04-D99AA5DDCB3D}" destId="{EDE42D6D-8A07-AC4E-A054-965A6198AF96}" srcOrd="2" destOrd="0" presId="urn:microsoft.com/office/officeart/2005/8/layout/matrix3"/>
    <dgm:cxn modelId="{8A956DF1-792A-0C48-A5CC-4DD475201627}" type="presParOf" srcId="{16C4855D-A412-4C4D-9F04-D99AA5DDCB3D}" destId="{39C584A0-9D4F-1046-BD2B-A3E7D3C996BC}" srcOrd="3" destOrd="0" presId="urn:microsoft.com/office/officeart/2005/8/layout/matrix3"/>
    <dgm:cxn modelId="{43B30326-F740-F641-9295-08746D8A619C}" type="presParOf" srcId="{16C4855D-A412-4C4D-9F04-D99AA5DDCB3D}" destId="{134CBE51-A8E7-7A41-BD15-25BDC7D79BC9}"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ACF481-8E6F-CD47-9E0C-80790E507735}" type="doc">
      <dgm:prSet loTypeId="urn:microsoft.com/office/officeart/2005/8/layout/cycle7" loCatId="cycle" qsTypeId="urn:microsoft.com/office/officeart/2005/8/quickstyle/simple4" qsCatId="simple" csTypeId="urn:microsoft.com/office/officeart/2005/8/colors/accent1_2" csCatId="accent1" phldr="1"/>
      <dgm:spPr/>
      <dgm:t>
        <a:bodyPr/>
        <a:lstStyle/>
        <a:p>
          <a:endParaRPr lang="en-US"/>
        </a:p>
      </dgm:t>
    </dgm:pt>
    <dgm:pt modelId="{6CECB146-F5B4-F04E-B0F7-8C91CBCACFAA}">
      <dgm:prSet phldrT="[Text]"/>
      <dgm:spPr>
        <a:solidFill>
          <a:srgbClr val="800000"/>
        </a:solidFill>
      </dgm:spPr>
      <dgm:t>
        <a:bodyPr/>
        <a:lstStyle/>
        <a:p>
          <a:r>
            <a:rPr lang="en-US" dirty="0" smtClean="0"/>
            <a:t>Student engagement</a:t>
          </a:r>
          <a:endParaRPr lang="en-US" dirty="0"/>
        </a:p>
      </dgm:t>
    </dgm:pt>
    <dgm:pt modelId="{EA293C61-9E84-1C4E-B69A-F33504761FCF}" type="parTrans" cxnId="{D71B447F-5380-6345-B5E3-7BEB1EB478C7}">
      <dgm:prSet/>
      <dgm:spPr/>
      <dgm:t>
        <a:bodyPr/>
        <a:lstStyle/>
        <a:p>
          <a:endParaRPr lang="en-US"/>
        </a:p>
      </dgm:t>
    </dgm:pt>
    <dgm:pt modelId="{67F5820B-9461-1A4C-A123-8A65547BCDC7}" type="sibTrans" cxnId="{D71B447F-5380-6345-B5E3-7BEB1EB478C7}">
      <dgm:prSet/>
      <dgm:spPr>
        <a:solidFill>
          <a:schemeClr val="accent2">
            <a:lumMod val="60000"/>
            <a:lumOff val="40000"/>
          </a:schemeClr>
        </a:solidFill>
      </dgm:spPr>
      <dgm:t>
        <a:bodyPr/>
        <a:lstStyle/>
        <a:p>
          <a:endParaRPr lang="en-US"/>
        </a:p>
      </dgm:t>
    </dgm:pt>
    <dgm:pt modelId="{32745905-A1EB-844B-ADC9-FCEA00922672}">
      <dgm:prSet phldrT="[Text]"/>
      <dgm:spPr>
        <a:solidFill>
          <a:srgbClr val="800000"/>
        </a:solidFill>
      </dgm:spPr>
      <dgm:t>
        <a:bodyPr/>
        <a:lstStyle/>
        <a:p>
          <a:r>
            <a:rPr lang="en-US" dirty="0" smtClean="0"/>
            <a:t>Level of content</a:t>
          </a:r>
          <a:endParaRPr lang="en-US" dirty="0"/>
        </a:p>
      </dgm:t>
    </dgm:pt>
    <dgm:pt modelId="{BE465E6F-0097-AD4F-ADCB-ABB56DD3CA04}" type="parTrans" cxnId="{9D11A32B-F275-9745-B024-0893607F6CD1}">
      <dgm:prSet/>
      <dgm:spPr/>
      <dgm:t>
        <a:bodyPr/>
        <a:lstStyle/>
        <a:p>
          <a:endParaRPr lang="en-US"/>
        </a:p>
      </dgm:t>
    </dgm:pt>
    <dgm:pt modelId="{7999B70D-05C3-874F-8D56-DE9FC91C9F52}" type="sibTrans" cxnId="{9D11A32B-F275-9745-B024-0893607F6CD1}">
      <dgm:prSet/>
      <dgm:spPr>
        <a:solidFill>
          <a:schemeClr val="accent2">
            <a:lumMod val="60000"/>
            <a:lumOff val="40000"/>
          </a:schemeClr>
        </a:solidFill>
      </dgm:spPr>
      <dgm:t>
        <a:bodyPr/>
        <a:lstStyle/>
        <a:p>
          <a:endParaRPr lang="en-US"/>
        </a:p>
      </dgm:t>
    </dgm:pt>
    <dgm:pt modelId="{48BF58DB-E356-6342-9C71-8DC79CF2F632}">
      <dgm:prSet phldrT="[Text]"/>
      <dgm:spPr>
        <a:solidFill>
          <a:srgbClr val="800000"/>
        </a:solidFill>
      </dgm:spPr>
      <dgm:t>
        <a:bodyPr/>
        <a:lstStyle/>
        <a:p>
          <a:r>
            <a:rPr lang="en-US" dirty="0" smtClean="0"/>
            <a:t>Teacher knowledge and skill</a:t>
          </a:r>
          <a:endParaRPr lang="en-US" dirty="0"/>
        </a:p>
      </dgm:t>
    </dgm:pt>
    <dgm:pt modelId="{62F0774A-2BD5-A24D-900E-4F8155EEAA72}" type="parTrans" cxnId="{DD5309DB-1A42-EC43-BEF8-39B44DCAEB8C}">
      <dgm:prSet/>
      <dgm:spPr/>
      <dgm:t>
        <a:bodyPr/>
        <a:lstStyle/>
        <a:p>
          <a:endParaRPr lang="en-US"/>
        </a:p>
      </dgm:t>
    </dgm:pt>
    <dgm:pt modelId="{6452F461-6171-3D44-BD90-695B01B03219}" type="sibTrans" cxnId="{DD5309DB-1A42-EC43-BEF8-39B44DCAEB8C}">
      <dgm:prSet/>
      <dgm:spPr>
        <a:solidFill>
          <a:schemeClr val="accent2">
            <a:lumMod val="60000"/>
            <a:lumOff val="40000"/>
          </a:schemeClr>
        </a:solidFill>
      </dgm:spPr>
      <dgm:t>
        <a:bodyPr/>
        <a:lstStyle/>
        <a:p>
          <a:endParaRPr lang="en-US"/>
        </a:p>
      </dgm:t>
    </dgm:pt>
    <dgm:pt modelId="{65A79EAF-92CD-B347-A0BA-FC31F713F2FE}" type="pres">
      <dgm:prSet presAssocID="{C9ACF481-8E6F-CD47-9E0C-80790E507735}" presName="Name0" presStyleCnt="0">
        <dgm:presLayoutVars>
          <dgm:dir/>
          <dgm:resizeHandles val="exact"/>
        </dgm:presLayoutVars>
      </dgm:prSet>
      <dgm:spPr/>
      <dgm:t>
        <a:bodyPr/>
        <a:lstStyle/>
        <a:p>
          <a:endParaRPr lang="en-US"/>
        </a:p>
      </dgm:t>
    </dgm:pt>
    <dgm:pt modelId="{04D22285-F118-2E47-9348-9DBBEA8AB12A}" type="pres">
      <dgm:prSet presAssocID="{6CECB146-F5B4-F04E-B0F7-8C91CBCACFAA}" presName="node" presStyleLbl="node1" presStyleIdx="0" presStyleCnt="3">
        <dgm:presLayoutVars>
          <dgm:bulletEnabled val="1"/>
        </dgm:presLayoutVars>
      </dgm:prSet>
      <dgm:spPr/>
      <dgm:t>
        <a:bodyPr/>
        <a:lstStyle/>
        <a:p>
          <a:endParaRPr lang="en-US"/>
        </a:p>
      </dgm:t>
    </dgm:pt>
    <dgm:pt modelId="{A02CBE7C-3226-B643-A28F-EB12FD08A887}" type="pres">
      <dgm:prSet presAssocID="{67F5820B-9461-1A4C-A123-8A65547BCDC7}" presName="sibTrans" presStyleLbl="sibTrans2D1" presStyleIdx="0" presStyleCnt="3"/>
      <dgm:spPr/>
      <dgm:t>
        <a:bodyPr/>
        <a:lstStyle/>
        <a:p>
          <a:endParaRPr lang="en-US"/>
        </a:p>
      </dgm:t>
    </dgm:pt>
    <dgm:pt modelId="{8BFB0F5A-0D0D-A241-AA21-EE5E90F274F1}" type="pres">
      <dgm:prSet presAssocID="{67F5820B-9461-1A4C-A123-8A65547BCDC7}" presName="connectorText" presStyleLbl="sibTrans2D1" presStyleIdx="0" presStyleCnt="3"/>
      <dgm:spPr/>
      <dgm:t>
        <a:bodyPr/>
        <a:lstStyle/>
        <a:p>
          <a:endParaRPr lang="en-US"/>
        </a:p>
      </dgm:t>
    </dgm:pt>
    <dgm:pt modelId="{5084FB9C-75D3-D049-84FD-A82904188288}" type="pres">
      <dgm:prSet presAssocID="{32745905-A1EB-844B-ADC9-FCEA00922672}" presName="node" presStyleLbl="node1" presStyleIdx="1" presStyleCnt="3">
        <dgm:presLayoutVars>
          <dgm:bulletEnabled val="1"/>
        </dgm:presLayoutVars>
      </dgm:prSet>
      <dgm:spPr/>
      <dgm:t>
        <a:bodyPr/>
        <a:lstStyle/>
        <a:p>
          <a:endParaRPr lang="en-US"/>
        </a:p>
      </dgm:t>
    </dgm:pt>
    <dgm:pt modelId="{368A4B0A-47AF-DE46-AA12-6CA0537166EC}" type="pres">
      <dgm:prSet presAssocID="{7999B70D-05C3-874F-8D56-DE9FC91C9F52}" presName="sibTrans" presStyleLbl="sibTrans2D1" presStyleIdx="1" presStyleCnt="3"/>
      <dgm:spPr/>
      <dgm:t>
        <a:bodyPr/>
        <a:lstStyle/>
        <a:p>
          <a:endParaRPr lang="en-US"/>
        </a:p>
      </dgm:t>
    </dgm:pt>
    <dgm:pt modelId="{5C433324-7167-A84A-9A07-DD230101F38B}" type="pres">
      <dgm:prSet presAssocID="{7999B70D-05C3-874F-8D56-DE9FC91C9F52}" presName="connectorText" presStyleLbl="sibTrans2D1" presStyleIdx="1" presStyleCnt="3"/>
      <dgm:spPr/>
      <dgm:t>
        <a:bodyPr/>
        <a:lstStyle/>
        <a:p>
          <a:endParaRPr lang="en-US"/>
        </a:p>
      </dgm:t>
    </dgm:pt>
    <dgm:pt modelId="{2C309FEA-5EE9-624D-B2BD-5F66EF89D731}" type="pres">
      <dgm:prSet presAssocID="{48BF58DB-E356-6342-9C71-8DC79CF2F632}" presName="node" presStyleLbl="node1" presStyleIdx="2" presStyleCnt="3">
        <dgm:presLayoutVars>
          <dgm:bulletEnabled val="1"/>
        </dgm:presLayoutVars>
      </dgm:prSet>
      <dgm:spPr/>
      <dgm:t>
        <a:bodyPr/>
        <a:lstStyle/>
        <a:p>
          <a:endParaRPr lang="en-US"/>
        </a:p>
      </dgm:t>
    </dgm:pt>
    <dgm:pt modelId="{5ED6BFFC-83AE-BB43-BCAA-3A5060059B40}" type="pres">
      <dgm:prSet presAssocID="{6452F461-6171-3D44-BD90-695B01B03219}" presName="sibTrans" presStyleLbl="sibTrans2D1" presStyleIdx="2" presStyleCnt="3"/>
      <dgm:spPr/>
      <dgm:t>
        <a:bodyPr/>
        <a:lstStyle/>
        <a:p>
          <a:endParaRPr lang="en-US"/>
        </a:p>
      </dgm:t>
    </dgm:pt>
    <dgm:pt modelId="{5E3A2D84-32DD-FE4C-B84E-127BAFEA1B37}" type="pres">
      <dgm:prSet presAssocID="{6452F461-6171-3D44-BD90-695B01B03219}" presName="connectorText" presStyleLbl="sibTrans2D1" presStyleIdx="2" presStyleCnt="3"/>
      <dgm:spPr/>
      <dgm:t>
        <a:bodyPr/>
        <a:lstStyle/>
        <a:p>
          <a:endParaRPr lang="en-US"/>
        </a:p>
      </dgm:t>
    </dgm:pt>
  </dgm:ptLst>
  <dgm:cxnLst>
    <dgm:cxn modelId="{10E82535-3F7F-C64C-AD8C-8F551A5D9E3B}" type="presOf" srcId="{7999B70D-05C3-874F-8D56-DE9FC91C9F52}" destId="{368A4B0A-47AF-DE46-AA12-6CA0537166EC}" srcOrd="0" destOrd="0" presId="urn:microsoft.com/office/officeart/2005/8/layout/cycle7"/>
    <dgm:cxn modelId="{69CF12E1-BE3C-764D-864B-34DBE4CF1DE4}" type="presOf" srcId="{6452F461-6171-3D44-BD90-695B01B03219}" destId="{5ED6BFFC-83AE-BB43-BCAA-3A5060059B40}" srcOrd="0" destOrd="0" presId="urn:microsoft.com/office/officeart/2005/8/layout/cycle7"/>
    <dgm:cxn modelId="{35BBA8C1-3E79-0540-9227-1384B4E2FC20}" type="presOf" srcId="{67F5820B-9461-1A4C-A123-8A65547BCDC7}" destId="{8BFB0F5A-0D0D-A241-AA21-EE5E90F274F1}" srcOrd="1" destOrd="0" presId="urn:microsoft.com/office/officeart/2005/8/layout/cycle7"/>
    <dgm:cxn modelId="{2B3C2899-B41B-744D-AD7D-E56B3FD07522}" type="presOf" srcId="{32745905-A1EB-844B-ADC9-FCEA00922672}" destId="{5084FB9C-75D3-D049-84FD-A82904188288}" srcOrd="0" destOrd="0" presId="urn:microsoft.com/office/officeart/2005/8/layout/cycle7"/>
    <dgm:cxn modelId="{DD5309DB-1A42-EC43-BEF8-39B44DCAEB8C}" srcId="{C9ACF481-8E6F-CD47-9E0C-80790E507735}" destId="{48BF58DB-E356-6342-9C71-8DC79CF2F632}" srcOrd="2" destOrd="0" parTransId="{62F0774A-2BD5-A24D-900E-4F8155EEAA72}" sibTransId="{6452F461-6171-3D44-BD90-695B01B03219}"/>
    <dgm:cxn modelId="{D71B447F-5380-6345-B5E3-7BEB1EB478C7}" srcId="{C9ACF481-8E6F-CD47-9E0C-80790E507735}" destId="{6CECB146-F5B4-F04E-B0F7-8C91CBCACFAA}" srcOrd="0" destOrd="0" parTransId="{EA293C61-9E84-1C4E-B69A-F33504761FCF}" sibTransId="{67F5820B-9461-1A4C-A123-8A65547BCDC7}"/>
    <dgm:cxn modelId="{6E52272B-C50F-2A40-8B23-E216716F7FB6}" type="presOf" srcId="{C9ACF481-8E6F-CD47-9E0C-80790E507735}" destId="{65A79EAF-92CD-B347-A0BA-FC31F713F2FE}" srcOrd="0" destOrd="0" presId="urn:microsoft.com/office/officeart/2005/8/layout/cycle7"/>
    <dgm:cxn modelId="{83222B55-F667-5349-A15A-74D3B1AC8BC5}" type="presOf" srcId="{6452F461-6171-3D44-BD90-695B01B03219}" destId="{5E3A2D84-32DD-FE4C-B84E-127BAFEA1B37}" srcOrd="1" destOrd="0" presId="urn:microsoft.com/office/officeart/2005/8/layout/cycle7"/>
    <dgm:cxn modelId="{9D11A32B-F275-9745-B024-0893607F6CD1}" srcId="{C9ACF481-8E6F-CD47-9E0C-80790E507735}" destId="{32745905-A1EB-844B-ADC9-FCEA00922672}" srcOrd="1" destOrd="0" parTransId="{BE465E6F-0097-AD4F-ADCB-ABB56DD3CA04}" sibTransId="{7999B70D-05C3-874F-8D56-DE9FC91C9F52}"/>
    <dgm:cxn modelId="{2C9EE57F-7D1D-8D40-8C38-7648224034E9}" type="presOf" srcId="{7999B70D-05C3-874F-8D56-DE9FC91C9F52}" destId="{5C433324-7167-A84A-9A07-DD230101F38B}" srcOrd="1" destOrd="0" presId="urn:microsoft.com/office/officeart/2005/8/layout/cycle7"/>
    <dgm:cxn modelId="{D356B746-49BF-EF4A-A051-D68AF0DB02E7}" type="presOf" srcId="{48BF58DB-E356-6342-9C71-8DC79CF2F632}" destId="{2C309FEA-5EE9-624D-B2BD-5F66EF89D731}" srcOrd="0" destOrd="0" presId="urn:microsoft.com/office/officeart/2005/8/layout/cycle7"/>
    <dgm:cxn modelId="{75D06454-5059-E54E-A6D5-D9006AC9DC6B}" type="presOf" srcId="{67F5820B-9461-1A4C-A123-8A65547BCDC7}" destId="{A02CBE7C-3226-B643-A28F-EB12FD08A887}" srcOrd="0" destOrd="0" presId="urn:microsoft.com/office/officeart/2005/8/layout/cycle7"/>
    <dgm:cxn modelId="{5CD415BB-4090-534A-BE05-273DF6DFC8A9}" type="presOf" srcId="{6CECB146-F5B4-F04E-B0F7-8C91CBCACFAA}" destId="{04D22285-F118-2E47-9348-9DBBEA8AB12A}" srcOrd="0" destOrd="0" presId="urn:microsoft.com/office/officeart/2005/8/layout/cycle7"/>
    <dgm:cxn modelId="{91D0CF4E-CD6D-2F4D-B4FD-052E076C5E2E}" type="presParOf" srcId="{65A79EAF-92CD-B347-A0BA-FC31F713F2FE}" destId="{04D22285-F118-2E47-9348-9DBBEA8AB12A}" srcOrd="0" destOrd="0" presId="urn:microsoft.com/office/officeart/2005/8/layout/cycle7"/>
    <dgm:cxn modelId="{B58727FD-5F6B-E147-9BD1-ECF7D2845BD6}" type="presParOf" srcId="{65A79EAF-92CD-B347-A0BA-FC31F713F2FE}" destId="{A02CBE7C-3226-B643-A28F-EB12FD08A887}" srcOrd="1" destOrd="0" presId="urn:microsoft.com/office/officeart/2005/8/layout/cycle7"/>
    <dgm:cxn modelId="{6734EAC8-7955-BC40-B111-CF4F899EB38F}" type="presParOf" srcId="{A02CBE7C-3226-B643-A28F-EB12FD08A887}" destId="{8BFB0F5A-0D0D-A241-AA21-EE5E90F274F1}" srcOrd="0" destOrd="0" presId="urn:microsoft.com/office/officeart/2005/8/layout/cycle7"/>
    <dgm:cxn modelId="{AE4D95D6-538F-3E4C-803F-D8FCA54F81D4}" type="presParOf" srcId="{65A79EAF-92CD-B347-A0BA-FC31F713F2FE}" destId="{5084FB9C-75D3-D049-84FD-A82904188288}" srcOrd="2" destOrd="0" presId="urn:microsoft.com/office/officeart/2005/8/layout/cycle7"/>
    <dgm:cxn modelId="{2ECDE7FE-8669-BA43-81F2-8D8C2A5AEB3B}" type="presParOf" srcId="{65A79EAF-92CD-B347-A0BA-FC31F713F2FE}" destId="{368A4B0A-47AF-DE46-AA12-6CA0537166EC}" srcOrd="3" destOrd="0" presId="urn:microsoft.com/office/officeart/2005/8/layout/cycle7"/>
    <dgm:cxn modelId="{165A1391-C61B-2441-A4F0-7428B7B5D37E}" type="presParOf" srcId="{368A4B0A-47AF-DE46-AA12-6CA0537166EC}" destId="{5C433324-7167-A84A-9A07-DD230101F38B}" srcOrd="0" destOrd="0" presId="urn:microsoft.com/office/officeart/2005/8/layout/cycle7"/>
    <dgm:cxn modelId="{ECE930E2-FFA1-8F42-9FCE-DCFD1DC421BA}" type="presParOf" srcId="{65A79EAF-92CD-B347-A0BA-FC31F713F2FE}" destId="{2C309FEA-5EE9-624D-B2BD-5F66EF89D731}" srcOrd="4" destOrd="0" presId="urn:microsoft.com/office/officeart/2005/8/layout/cycle7"/>
    <dgm:cxn modelId="{6E57B7BD-1D08-E944-9000-C3A3D821D401}" type="presParOf" srcId="{65A79EAF-92CD-B347-A0BA-FC31F713F2FE}" destId="{5ED6BFFC-83AE-BB43-BCAA-3A5060059B40}" srcOrd="5" destOrd="0" presId="urn:microsoft.com/office/officeart/2005/8/layout/cycle7"/>
    <dgm:cxn modelId="{5FF2035C-2A1C-C348-BCDB-E016A4AEA0E5}" type="presParOf" srcId="{5ED6BFFC-83AE-BB43-BCAA-3A5060059B40}" destId="{5E3A2D84-32DD-FE4C-B84E-127BAFEA1B37}"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E1FB07-90E1-7C4E-B078-BE3C1E73BB1E}"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en-US"/>
        </a:p>
      </dgm:t>
    </dgm:pt>
    <dgm:pt modelId="{0E4017D1-7475-4F48-B470-C77F73C03805}">
      <dgm:prSet phldrT="[Text]"/>
      <dgm:spPr>
        <a:solidFill>
          <a:schemeClr val="accent2">
            <a:lumMod val="50000"/>
          </a:schemeClr>
        </a:solidFill>
      </dgm:spPr>
      <dgm:t>
        <a:bodyPr/>
        <a:lstStyle/>
        <a:p>
          <a:r>
            <a:rPr lang="en-US" dirty="0" smtClean="0"/>
            <a:t>1. Host school identifies a problem of practice</a:t>
          </a:r>
          <a:endParaRPr lang="en-US" dirty="0"/>
        </a:p>
      </dgm:t>
    </dgm:pt>
    <dgm:pt modelId="{6A6732E1-6941-D447-B5D8-D5B02C07455E}" type="parTrans" cxnId="{EDED4981-8B4A-054F-8DF7-04B839E31617}">
      <dgm:prSet/>
      <dgm:spPr/>
      <dgm:t>
        <a:bodyPr/>
        <a:lstStyle/>
        <a:p>
          <a:endParaRPr lang="en-US"/>
        </a:p>
      </dgm:t>
    </dgm:pt>
    <dgm:pt modelId="{4108C597-D9FD-C741-A510-14395911D559}" type="sibTrans" cxnId="{EDED4981-8B4A-054F-8DF7-04B839E31617}">
      <dgm:prSet/>
      <dgm:spPr/>
      <dgm:t>
        <a:bodyPr/>
        <a:lstStyle/>
        <a:p>
          <a:endParaRPr lang="en-US"/>
        </a:p>
      </dgm:t>
    </dgm:pt>
    <dgm:pt modelId="{34E405B4-A936-EC4B-A0D7-6C6A87498D27}">
      <dgm:prSet phldrT="[Text]"/>
      <dgm:spPr>
        <a:solidFill>
          <a:schemeClr val="accent2">
            <a:lumMod val="75000"/>
          </a:schemeClr>
        </a:solidFill>
      </dgm:spPr>
      <dgm:t>
        <a:bodyPr/>
        <a:lstStyle/>
        <a:p>
          <a:r>
            <a:rPr lang="en-US" dirty="0" smtClean="0"/>
            <a:t>2. Network explores best practice in that aspect of teaching</a:t>
          </a:r>
          <a:endParaRPr lang="en-US" dirty="0"/>
        </a:p>
      </dgm:t>
    </dgm:pt>
    <dgm:pt modelId="{060D4DA8-700B-B240-A2F8-AA3602049098}" type="parTrans" cxnId="{BEB1FF14-1DD1-3044-AE6C-C6ED12DFFA06}">
      <dgm:prSet/>
      <dgm:spPr/>
      <dgm:t>
        <a:bodyPr/>
        <a:lstStyle/>
        <a:p>
          <a:endParaRPr lang="en-US"/>
        </a:p>
      </dgm:t>
    </dgm:pt>
    <dgm:pt modelId="{6CF0F296-7246-2A44-A9F9-67607199ABE9}" type="sibTrans" cxnId="{BEB1FF14-1DD1-3044-AE6C-C6ED12DFFA06}">
      <dgm:prSet/>
      <dgm:spPr/>
      <dgm:t>
        <a:bodyPr/>
        <a:lstStyle/>
        <a:p>
          <a:endParaRPr lang="en-US"/>
        </a:p>
      </dgm:t>
    </dgm:pt>
    <dgm:pt modelId="{0CACCBB6-FC36-7245-B62C-864AF46C4DFF}">
      <dgm:prSet phldrT="[Text]"/>
      <dgm:spPr>
        <a:solidFill>
          <a:schemeClr val="accent2">
            <a:lumMod val="60000"/>
            <a:lumOff val="40000"/>
          </a:schemeClr>
        </a:solidFill>
      </dgm:spPr>
      <dgm:t>
        <a:bodyPr/>
        <a:lstStyle/>
        <a:p>
          <a:r>
            <a:rPr lang="en-US" dirty="0" smtClean="0"/>
            <a:t>3. Observation in classrooms and description without </a:t>
          </a:r>
          <a:r>
            <a:rPr lang="en-US" dirty="0" err="1" smtClean="0"/>
            <a:t>judgement</a:t>
          </a:r>
          <a:r>
            <a:rPr lang="en-US" dirty="0" smtClean="0"/>
            <a:t> </a:t>
          </a:r>
          <a:endParaRPr lang="en-US" dirty="0"/>
        </a:p>
      </dgm:t>
    </dgm:pt>
    <dgm:pt modelId="{35521C3E-5F24-024B-8903-9F1B75EB2FC8}" type="parTrans" cxnId="{5A6A4BB5-D073-4E47-89DC-29F6C8AD5620}">
      <dgm:prSet/>
      <dgm:spPr/>
      <dgm:t>
        <a:bodyPr/>
        <a:lstStyle/>
        <a:p>
          <a:endParaRPr lang="en-US"/>
        </a:p>
      </dgm:t>
    </dgm:pt>
    <dgm:pt modelId="{DDFFE7BF-B9C1-2E41-AE75-FFFC98CF09B2}" type="sibTrans" cxnId="{5A6A4BB5-D073-4E47-89DC-29F6C8AD5620}">
      <dgm:prSet/>
      <dgm:spPr/>
      <dgm:t>
        <a:bodyPr/>
        <a:lstStyle/>
        <a:p>
          <a:endParaRPr lang="en-US"/>
        </a:p>
      </dgm:t>
    </dgm:pt>
    <dgm:pt modelId="{B9339863-3BA8-6F41-BDA8-C950202A0647}">
      <dgm:prSet phldrT="[Text]"/>
      <dgm:spPr>
        <a:solidFill>
          <a:schemeClr val="tx1">
            <a:lumMod val="50000"/>
            <a:lumOff val="50000"/>
          </a:schemeClr>
        </a:solidFill>
      </dgm:spPr>
      <dgm:t>
        <a:bodyPr/>
        <a:lstStyle/>
        <a:p>
          <a:r>
            <a:rPr lang="en-US" dirty="0" smtClean="0"/>
            <a:t>4. Observational debrief</a:t>
          </a:r>
          <a:endParaRPr lang="en-US" dirty="0"/>
        </a:p>
      </dgm:t>
    </dgm:pt>
    <dgm:pt modelId="{EAEF280F-6564-8347-939B-F82727BF4CD9}" type="parTrans" cxnId="{AA1119A9-ADF6-4E4F-A701-FC3AE08FFAC9}">
      <dgm:prSet/>
      <dgm:spPr/>
      <dgm:t>
        <a:bodyPr/>
        <a:lstStyle/>
        <a:p>
          <a:endParaRPr lang="en-US"/>
        </a:p>
      </dgm:t>
    </dgm:pt>
    <dgm:pt modelId="{F6FB8B83-2D07-B84D-AB6E-E0139C999A4E}" type="sibTrans" cxnId="{AA1119A9-ADF6-4E4F-A701-FC3AE08FFAC9}">
      <dgm:prSet/>
      <dgm:spPr/>
      <dgm:t>
        <a:bodyPr/>
        <a:lstStyle/>
        <a:p>
          <a:endParaRPr lang="en-US"/>
        </a:p>
      </dgm:t>
    </dgm:pt>
    <dgm:pt modelId="{DD452557-C734-3045-A78A-BB0E6173D530}">
      <dgm:prSet phldrT="[Text]"/>
      <dgm:spPr>
        <a:solidFill>
          <a:schemeClr val="tx1">
            <a:lumMod val="95000"/>
            <a:lumOff val="5000"/>
          </a:schemeClr>
        </a:solidFill>
      </dgm:spPr>
      <dgm:t>
        <a:bodyPr/>
        <a:lstStyle/>
        <a:p>
          <a:r>
            <a:rPr lang="en-US" dirty="0" smtClean="0"/>
            <a:t>5. Network proposes next level of work</a:t>
          </a:r>
          <a:endParaRPr lang="en-US" dirty="0"/>
        </a:p>
      </dgm:t>
    </dgm:pt>
    <dgm:pt modelId="{73E655CD-E62B-9447-90C8-41B4B64F18B1}" type="parTrans" cxnId="{EE927AEF-E54A-134D-BD9F-3BC715166C20}">
      <dgm:prSet/>
      <dgm:spPr/>
      <dgm:t>
        <a:bodyPr/>
        <a:lstStyle/>
        <a:p>
          <a:endParaRPr lang="en-US"/>
        </a:p>
      </dgm:t>
    </dgm:pt>
    <dgm:pt modelId="{2431D35E-5F61-BA4B-AA4C-71156461A2F1}" type="sibTrans" cxnId="{EE927AEF-E54A-134D-BD9F-3BC715166C20}">
      <dgm:prSet/>
      <dgm:spPr/>
      <dgm:t>
        <a:bodyPr/>
        <a:lstStyle/>
        <a:p>
          <a:endParaRPr lang="en-US"/>
        </a:p>
      </dgm:t>
    </dgm:pt>
    <dgm:pt modelId="{BA31BBC4-5E1E-1E47-8680-2A9490EDD8BA}" type="pres">
      <dgm:prSet presAssocID="{E5E1FB07-90E1-7C4E-B078-BE3C1E73BB1E}" presName="Name0" presStyleCnt="0">
        <dgm:presLayoutVars>
          <dgm:dir/>
          <dgm:animLvl val="lvl"/>
          <dgm:resizeHandles val="exact"/>
        </dgm:presLayoutVars>
      </dgm:prSet>
      <dgm:spPr/>
      <dgm:t>
        <a:bodyPr/>
        <a:lstStyle/>
        <a:p>
          <a:endParaRPr lang="en-US"/>
        </a:p>
      </dgm:t>
    </dgm:pt>
    <dgm:pt modelId="{08754013-8CB7-A249-9D55-AE0E0FCCF629}" type="pres">
      <dgm:prSet presAssocID="{DD452557-C734-3045-A78A-BB0E6173D530}" presName="boxAndChildren" presStyleCnt="0"/>
      <dgm:spPr/>
    </dgm:pt>
    <dgm:pt modelId="{BE91FA16-DD12-5D4E-8670-64E37F18706B}" type="pres">
      <dgm:prSet presAssocID="{DD452557-C734-3045-A78A-BB0E6173D530}" presName="parentTextBox" presStyleLbl="node1" presStyleIdx="0" presStyleCnt="5"/>
      <dgm:spPr/>
      <dgm:t>
        <a:bodyPr/>
        <a:lstStyle/>
        <a:p>
          <a:endParaRPr lang="en-US"/>
        </a:p>
      </dgm:t>
    </dgm:pt>
    <dgm:pt modelId="{BD5C7F86-EAE4-CF4E-9479-B27F93DA6716}" type="pres">
      <dgm:prSet presAssocID="{F6FB8B83-2D07-B84D-AB6E-E0139C999A4E}" presName="sp" presStyleCnt="0"/>
      <dgm:spPr/>
    </dgm:pt>
    <dgm:pt modelId="{C6BF8D41-4781-364D-80EC-9E6A7F86E002}" type="pres">
      <dgm:prSet presAssocID="{B9339863-3BA8-6F41-BDA8-C950202A0647}" presName="arrowAndChildren" presStyleCnt="0"/>
      <dgm:spPr/>
    </dgm:pt>
    <dgm:pt modelId="{04748141-CFDD-C14C-B59A-AC5BCA29F556}" type="pres">
      <dgm:prSet presAssocID="{B9339863-3BA8-6F41-BDA8-C950202A0647}" presName="parentTextArrow" presStyleLbl="node1" presStyleIdx="1" presStyleCnt="5"/>
      <dgm:spPr/>
      <dgm:t>
        <a:bodyPr/>
        <a:lstStyle/>
        <a:p>
          <a:endParaRPr lang="en-US"/>
        </a:p>
      </dgm:t>
    </dgm:pt>
    <dgm:pt modelId="{AA96B6EB-AF6D-8147-B463-596ECE43F19D}" type="pres">
      <dgm:prSet presAssocID="{DDFFE7BF-B9C1-2E41-AE75-FFFC98CF09B2}" presName="sp" presStyleCnt="0"/>
      <dgm:spPr/>
    </dgm:pt>
    <dgm:pt modelId="{1C562A41-2A7D-9541-84FA-D7D57A081DB8}" type="pres">
      <dgm:prSet presAssocID="{0CACCBB6-FC36-7245-B62C-864AF46C4DFF}" presName="arrowAndChildren" presStyleCnt="0"/>
      <dgm:spPr/>
    </dgm:pt>
    <dgm:pt modelId="{CC0D2465-B86F-6644-BC0F-03292C122E87}" type="pres">
      <dgm:prSet presAssocID="{0CACCBB6-FC36-7245-B62C-864AF46C4DFF}" presName="parentTextArrow" presStyleLbl="node1" presStyleIdx="2" presStyleCnt="5"/>
      <dgm:spPr/>
      <dgm:t>
        <a:bodyPr/>
        <a:lstStyle/>
        <a:p>
          <a:endParaRPr lang="en-US"/>
        </a:p>
      </dgm:t>
    </dgm:pt>
    <dgm:pt modelId="{736BA456-8207-9F4E-B16C-2070C238C14B}" type="pres">
      <dgm:prSet presAssocID="{6CF0F296-7246-2A44-A9F9-67607199ABE9}" presName="sp" presStyleCnt="0"/>
      <dgm:spPr/>
    </dgm:pt>
    <dgm:pt modelId="{D8D8FF75-0E7C-7549-A217-14BA6AB30841}" type="pres">
      <dgm:prSet presAssocID="{34E405B4-A936-EC4B-A0D7-6C6A87498D27}" presName="arrowAndChildren" presStyleCnt="0"/>
      <dgm:spPr/>
    </dgm:pt>
    <dgm:pt modelId="{1C8100DC-2BED-1247-B87F-E86B77BCE4B7}" type="pres">
      <dgm:prSet presAssocID="{34E405B4-A936-EC4B-A0D7-6C6A87498D27}" presName="parentTextArrow" presStyleLbl="node1" presStyleIdx="3" presStyleCnt="5"/>
      <dgm:spPr/>
      <dgm:t>
        <a:bodyPr/>
        <a:lstStyle/>
        <a:p>
          <a:endParaRPr lang="en-US"/>
        </a:p>
      </dgm:t>
    </dgm:pt>
    <dgm:pt modelId="{4109B94F-D222-3D4B-B7F2-CEBBC08C424D}" type="pres">
      <dgm:prSet presAssocID="{4108C597-D9FD-C741-A510-14395911D559}" presName="sp" presStyleCnt="0"/>
      <dgm:spPr/>
    </dgm:pt>
    <dgm:pt modelId="{AE9A0C23-17DC-0E42-AD7B-E0262C9E2A1E}" type="pres">
      <dgm:prSet presAssocID="{0E4017D1-7475-4F48-B470-C77F73C03805}" presName="arrowAndChildren" presStyleCnt="0"/>
      <dgm:spPr/>
    </dgm:pt>
    <dgm:pt modelId="{72BE2CC2-EC25-8B40-86BC-4984328F184D}" type="pres">
      <dgm:prSet presAssocID="{0E4017D1-7475-4F48-B470-C77F73C03805}" presName="parentTextArrow" presStyleLbl="node1" presStyleIdx="4" presStyleCnt="5" custLinFactNeighborY="-221"/>
      <dgm:spPr/>
      <dgm:t>
        <a:bodyPr/>
        <a:lstStyle/>
        <a:p>
          <a:endParaRPr lang="en-US"/>
        </a:p>
      </dgm:t>
    </dgm:pt>
  </dgm:ptLst>
  <dgm:cxnLst>
    <dgm:cxn modelId="{FA81897C-1C3A-FC44-8572-563148F567D4}" type="presOf" srcId="{0E4017D1-7475-4F48-B470-C77F73C03805}" destId="{72BE2CC2-EC25-8B40-86BC-4984328F184D}" srcOrd="0" destOrd="0" presId="urn:microsoft.com/office/officeart/2005/8/layout/process4"/>
    <dgm:cxn modelId="{EE927AEF-E54A-134D-BD9F-3BC715166C20}" srcId="{E5E1FB07-90E1-7C4E-B078-BE3C1E73BB1E}" destId="{DD452557-C734-3045-A78A-BB0E6173D530}" srcOrd="4" destOrd="0" parTransId="{73E655CD-E62B-9447-90C8-41B4B64F18B1}" sibTransId="{2431D35E-5F61-BA4B-AA4C-71156461A2F1}"/>
    <dgm:cxn modelId="{45A91BF4-39E2-8F47-BC48-7163638290CB}" type="presOf" srcId="{DD452557-C734-3045-A78A-BB0E6173D530}" destId="{BE91FA16-DD12-5D4E-8670-64E37F18706B}" srcOrd="0" destOrd="0" presId="urn:microsoft.com/office/officeart/2005/8/layout/process4"/>
    <dgm:cxn modelId="{A0703129-7BEA-BD4C-998B-D8075600D831}" type="presOf" srcId="{B9339863-3BA8-6F41-BDA8-C950202A0647}" destId="{04748141-CFDD-C14C-B59A-AC5BCA29F556}" srcOrd="0" destOrd="0" presId="urn:microsoft.com/office/officeart/2005/8/layout/process4"/>
    <dgm:cxn modelId="{FFA2A511-4F04-6A4B-8277-A7594BF9D0D7}" type="presOf" srcId="{0CACCBB6-FC36-7245-B62C-864AF46C4DFF}" destId="{CC0D2465-B86F-6644-BC0F-03292C122E87}" srcOrd="0" destOrd="0" presId="urn:microsoft.com/office/officeart/2005/8/layout/process4"/>
    <dgm:cxn modelId="{3E94ABB5-DEA6-964E-A1A1-8933689296D2}" type="presOf" srcId="{34E405B4-A936-EC4B-A0D7-6C6A87498D27}" destId="{1C8100DC-2BED-1247-B87F-E86B77BCE4B7}" srcOrd="0" destOrd="0" presId="urn:microsoft.com/office/officeart/2005/8/layout/process4"/>
    <dgm:cxn modelId="{EDED4981-8B4A-054F-8DF7-04B839E31617}" srcId="{E5E1FB07-90E1-7C4E-B078-BE3C1E73BB1E}" destId="{0E4017D1-7475-4F48-B470-C77F73C03805}" srcOrd="0" destOrd="0" parTransId="{6A6732E1-6941-D447-B5D8-D5B02C07455E}" sibTransId="{4108C597-D9FD-C741-A510-14395911D559}"/>
    <dgm:cxn modelId="{30C37CB1-009D-BA4F-BCDE-9FF4DAA43D47}" type="presOf" srcId="{E5E1FB07-90E1-7C4E-B078-BE3C1E73BB1E}" destId="{BA31BBC4-5E1E-1E47-8680-2A9490EDD8BA}" srcOrd="0" destOrd="0" presId="urn:microsoft.com/office/officeart/2005/8/layout/process4"/>
    <dgm:cxn modelId="{BEB1FF14-1DD1-3044-AE6C-C6ED12DFFA06}" srcId="{E5E1FB07-90E1-7C4E-B078-BE3C1E73BB1E}" destId="{34E405B4-A936-EC4B-A0D7-6C6A87498D27}" srcOrd="1" destOrd="0" parTransId="{060D4DA8-700B-B240-A2F8-AA3602049098}" sibTransId="{6CF0F296-7246-2A44-A9F9-67607199ABE9}"/>
    <dgm:cxn modelId="{AA1119A9-ADF6-4E4F-A701-FC3AE08FFAC9}" srcId="{E5E1FB07-90E1-7C4E-B078-BE3C1E73BB1E}" destId="{B9339863-3BA8-6F41-BDA8-C950202A0647}" srcOrd="3" destOrd="0" parTransId="{EAEF280F-6564-8347-939B-F82727BF4CD9}" sibTransId="{F6FB8B83-2D07-B84D-AB6E-E0139C999A4E}"/>
    <dgm:cxn modelId="{5A6A4BB5-D073-4E47-89DC-29F6C8AD5620}" srcId="{E5E1FB07-90E1-7C4E-B078-BE3C1E73BB1E}" destId="{0CACCBB6-FC36-7245-B62C-864AF46C4DFF}" srcOrd="2" destOrd="0" parTransId="{35521C3E-5F24-024B-8903-9F1B75EB2FC8}" sibTransId="{DDFFE7BF-B9C1-2E41-AE75-FFFC98CF09B2}"/>
    <dgm:cxn modelId="{FEAD1E22-E6CF-A742-8276-F54487F6DDCF}" type="presParOf" srcId="{BA31BBC4-5E1E-1E47-8680-2A9490EDD8BA}" destId="{08754013-8CB7-A249-9D55-AE0E0FCCF629}" srcOrd="0" destOrd="0" presId="urn:microsoft.com/office/officeart/2005/8/layout/process4"/>
    <dgm:cxn modelId="{FC5C9AA1-0E01-EF46-AF0F-FFA00934E36C}" type="presParOf" srcId="{08754013-8CB7-A249-9D55-AE0E0FCCF629}" destId="{BE91FA16-DD12-5D4E-8670-64E37F18706B}" srcOrd="0" destOrd="0" presId="urn:microsoft.com/office/officeart/2005/8/layout/process4"/>
    <dgm:cxn modelId="{002F54E9-2074-7242-9635-3C96242548D6}" type="presParOf" srcId="{BA31BBC4-5E1E-1E47-8680-2A9490EDD8BA}" destId="{BD5C7F86-EAE4-CF4E-9479-B27F93DA6716}" srcOrd="1" destOrd="0" presId="urn:microsoft.com/office/officeart/2005/8/layout/process4"/>
    <dgm:cxn modelId="{D6BF67D5-827F-4747-8709-C5A3C80D7521}" type="presParOf" srcId="{BA31BBC4-5E1E-1E47-8680-2A9490EDD8BA}" destId="{C6BF8D41-4781-364D-80EC-9E6A7F86E002}" srcOrd="2" destOrd="0" presId="urn:microsoft.com/office/officeart/2005/8/layout/process4"/>
    <dgm:cxn modelId="{38C11E66-B42A-1F41-8E6D-D8393BA6D40A}" type="presParOf" srcId="{C6BF8D41-4781-364D-80EC-9E6A7F86E002}" destId="{04748141-CFDD-C14C-B59A-AC5BCA29F556}" srcOrd="0" destOrd="0" presId="urn:microsoft.com/office/officeart/2005/8/layout/process4"/>
    <dgm:cxn modelId="{BCAE1E7E-9721-A44D-A8CC-1FD2381940D6}" type="presParOf" srcId="{BA31BBC4-5E1E-1E47-8680-2A9490EDD8BA}" destId="{AA96B6EB-AF6D-8147-B463-596ECE43F19D}" srcOrd="3" destOrd="0" presId="urn:microsoft.com/office/officeart/2005/8/layout/process4"/>
    <dgm:cxn modelId="{6584159E-0AC5-8245-8C0D-9A4A6EA553FB}" type="presParOf" srcId="{BA31BBC4-5E1E-1E47-8680-2A9490EDD8BA}" destId="{1C562A41-2A7D-9541-84FA-D7D57A081DB8}" srcOrd="4" destOrd="0" presId="urn:microsoft.com/office/officeart/2005/8/layout/process4"/>
    <dgm:cxn modelId="{12CC70E5-1D53-4447-BEFF-5E6E0D412086}" type="presParOf" srcId="{1C562A41-2A7D-9541-84FA-D7D57A081DB8}" destId="{CC0D2465-B86F-6644-BC0F-03292C122E87}" srcOrd="0" destOrd="0" presId="urn:microsoft.com/office/officeart/2005/8/layout/process4"/>
    <dgm:cxn modelId="{BC97F3FA-DD8E-D047-A206-2C59B558A68A}" type="presParOf" srcId="{BA31BBC4-5E1E-1E47-8680-2A9490EDD8BA}" destId="{736BA456-8207-9F4E-B16C-2070C238C14B}" srcOrd="5" destOrd="0" presId="urn:microsoft.com/office/officeart/2005/8/layout/process4"/>
    <dgm:cxn modelId="{5AA01636-C2A4-DB44-B9D8-744A58F5B37D}" type="presParOf" srcId="{BA31BBC4-5E1E-1E47-8680-2A9490EDD8BA}" destId="{D8D8FF75-0E7C-7549-A217-14BA6AB30841}" srcOrd="6" destOrd="0" presId="urn:microsoft.com/office/officeart/2005/8/layout/process4"/>
    <dgm:cxn modelId="{E93C8241-232B-B948-A768-8744A2C96A78}" type="presParOf" srcId="{D8D8FF75-0E7C-7549-A217-14BA6AB30841}" destId="{1C8100DC-2BED-1247-B87F-E86B77BCE4B7}" srcOrd="0" destOrd="0" presId="urn:microsoft.com/office/officeart/2005/8/layout/process4"/>
    <dgm:cxn modelId="{5066146E-54ED-4C48-ABFD-DF9FC6AD0F29}" type="presParOf" srcId="{BA31BBC4-5E1E-1E47-8680-2A9490EDD8BA}" destId="{4109B94F-D222-3D4B-B7F2-CEBBC08C424D}" srcOrd="7" destOrd="0" presId="urn:microsoft.com/office/officeart/2005/8/layout/process4"/>
    <dgm:cxn modelId="{441276D4-96DE-5241-9C25-6C37162B132E}" type="presParOf" srcId="{BA31BBC4-5E1E-1E47-8680-2A9490EDD8BA}" destId="{AE9A0C23-17DC-0E42-AD7B-E0262C9E2A1E}" srcOrd="8" destOrd="0" presId="urn:microsoft.com/office/officeart/2005/8/layout/process4"/>
    <dgm:cxn modelId="{DABF307D-E7F3-174C-A9D2-8DEEB7919F26}" type="presParOf" srcId="{AE9A0C23-17DC-0E42-AD7B-E0262C9E2A1E}" destId="{72BE2CC2-EC25-8B40-86BC-4984328F184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CBF8F-3647-9B4A-8D86-818210A733C0}">
      <dsp:nvSpPr>
        <dsp:cNvPr id="0" name=""/>
        <dsp:cNvSpPr/>
      </dsp:nvSpPr>
      <dsp:spPr>
        <a:xfrm>
          <a:off x="322262" y="0"/>
          <a:ext cx="3394075" cy="3394075"/>
        </a:xfrm>
        <a:prstGeom prst="diamond">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842EBF7-B8C2-014B-B70D-A771BC875DE7}">
      <dsp:nvSpPr>
        <dsp:cNvPr id="0" name=""/>
        <dsp:cNvSpPr/>
      </dsp:nvSpPr>
      <dsp:spPr>
        <a:xfrm>
          <a:off x="644699" y="322437"/>
          <a:ext cx="1323689" cy="132368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network of participants who commit over time</a:t>
          </a:r>
          <a:endParaRPr lang="en-US" sz="1400" kern="1200" dirty="0"/>
        </a:p>
      </dsp:txBody>
      <dsp:txXfrm>
        <a:off x="709316" y="387054"/>
        <a:ext cx="1194455" cy="1194455"/>
      </dsp:txXfrm>
    </dsp:sp>
    <dsp:sp modelId="{EDE42D6D-8A07-AC4E-A054-965A6198AF96}">
      <dsp:nvSpPr>
        <dsp:cNvPr id="0" name=""/>
        <dsp:cNvSpPr/>
      </dsp:nvSpPr>
      <dsp:spPr>
        <a:xfrm>
          <a:off x="2070211" y="322437"/>
          <a:ext cx="1323689" cy="132368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different kind of professional learning</a:t>
          </a:r>
          <a:endParaRPr lang="en-US" sz="1400" kern="1200" dirty="0"/>
        </a:p>
      </dsp:txBody>
      <dsp:txXfrm>
        <a:off x="2134828" y="387054"/>
        <a:ext cx="1194455" cy="1194455"/>
      </dsp:txXfrm>
    </dsp:sp>
    <dsp:sp modelId="{39C584A0-9D4F-1046-BD2B-A3E7D3C996BC}">
      <dsp:nvSpPr>
        <dsp:cNvPr id="0" name=""/>
        <dsp:cNvSpPr/>
      </dsp:nvSpPr>
      <dsp:spPr>
        <a:xfrm>
          <a:off x="644699" y="1747948"/>
          <a:ext cx="1323689" cy="132368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different way of collecting evidence about teaching and learning</a:t>
          </a:r>
          <a:endParaRPr lang="en-US" sz="1400" kern="1200" dirty="0"/>
        </a:p>
      </dsp:txBody>
      <dsp:txXfrm>
        <a:off x="709316" y="1812565"/>
        <a:ext cx="1194455" cy="1194455"/>
      </dsp:txXfrm>
    </dsp:sp>
    <dsp:sp modelId="{134CBE51-A8E7-7A41-BD15-25BDC7D79BC9}">
      <dsp:nvSpPr>
        <dsp:cNvPr id="0" name=""/>
        <dsp:cNvSpPr/>
      </dsp:nvSpPr>
      <dsp:spPr>
        <a:xfrm>
          <a:off x="2070211" y="1747948"/>
          <a:ext cx="1323689" cy="132368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a process with defined sequence of activities</a:t>
          </a:r>
          <a:endParaRPr lang="en-US" sz="1400" kern="1200" dirty="0"/>
        </a:p>
      </dsp:txBody>
      <dsp:txXfrm>
        <a:off x="2134828" y="1812565"/>
        <a:ext cx="1194455" cy="11944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22285-F118-2E47-9348-9DBBEA8AB12A}">
      <dsp:nvSpPr>
        <dsp:cNvPr id="0" name=""/>
        <dsp:cNvSpPr/>
      </dsp:nvSpPr>
      <dsp:spPr>
        <a:xfrm>
          <a:off x="1258118" y="228060"/>
          <a:ext cx="1522362" cy="761181"/>
        </a:xfrm>
        <a:prstGeom prst="roundRect">
          <a:avLst>
            <a:gd name="adj" fmla="val 10000"/>
          </a:avLst>
        </a:prstGeom>
        <a:solidFill>
          <a:srgbClr val="8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Student engagement</a:t>
          </a:r>
          <a:endParaRPr lang="en-US" sz="1400" kern="1200" dirty="0"/>
        </a:p>
      </dsp:txBody>
      <dsp:txXfrm>
        <a:off x="1280412" y="250354"/>
        <a:ext cx="1477774" cy="716593"/>
      </dsp:txXfrm>
    </dsp:sp>
    <dsp:sp modelId="{A02CBE7C-3226-B643-A28F-EB12FD08A887}">
      <dsp:nvSpPr>
        <dsp:cNvPr id="0" name=""/>
        <dsp:cNvSpPr/>
      </dsp:nvSpPr>
      <dsp:spPr>
        <a:xfrm rot="3600000">
          <a:off x="2251148" y="1564029"/>
          <a:ext cx="793292" cy="266413"/>
        </a:xfrm>
        <a:prstGeom prst="leftRightArrow">
          <a:avLst>
            <a:gd name="adj1" fmla="val 60000"/>
            <a:gd name="adj2" fmla="val 50000"/>
          </a:avLst>
        </a:prstGeom>
        <a:solidFill>
          <a:schemeClr val="accent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331072" y="1617312"/>
        <a:ext cx="633444" cy="159847"/>
      </dsp:txXfrm>
    </dsp:sp>
    <dsp:sp modelId="{5084FB9C-75D3-D049-84FD-A82904188288}">
      <dsp:nvSpPr>
        <dsp:cNvPr id="0" name=""/>
        <dsp:cNvSpPr/>
      </dsp:nvSpPr>
      <dsp:spPr>
        <a:xfrm>
          <a:off x="2515107" y="2405229"/>
          <a:ext cx="1522362" cy="761181"/>
        </a:xfrm>
        <a:prstGeom prst="roundRect">
          <a:avLst>
            <a:gd name="adj" fmla="val 10000"/>
          </a:avLst>
        </a:prstGeom>
        <a:solidFill>
          <a:srgbClr val="8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Level of content</a:t>
          </a:r>
          <a:endParaRPr lang="en-US" sz="1400" kern="1200" dirty="0"/>
        </a:p>
      </dsp:txBody>
      <dsp:txXfrm>
        <a:off x="2537401" y="2427523"/>
        <a:ext cx="1477774" cy="716593"/>
      </dsp:txXfrm>
    </dsp:sp>
    <dsp:sp modelId="{368A4B0A-47AF-DE46-AA12-6CA0537166EC}">
      <dsp:nvSpPr>
        <dsp:cNvPr id="0" name=""/>
        <dsp:cNvSpPr/>
      </dsp:nvSpPr>
      <dsp:spPr>
        <a:xfrm rot="10800000">
          <a:off x="1622653" y="2652613"/>
          <a:ext cx="793292" cy="266413"/>
        </a:xfrm>
        <a:prstGeom prst="leftRightArrow">
          <a:avLst>
            <a:gd name="adj1" fmla="val 60000"/>
            <a:gd name="adj2" fmla="val 50000"/>
          </a:avLst>
        </a:prstGeom>
        <a:solidFill>
          <a:schemeClr val="accent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1702577" y="2705896"/>
        <a:ext cx="633444" cy="159847"/>
      </dsp:txXfrm>
    </dsp:sp>
    <dsp:sp modelId="{2C309FEA-5EE9-624D-B2BD-5F66EF89D731}">
      <dsp:nvSpPr>
        <dsp:cNvPr id="0" name=""/>
        <dsp:cNvSpPr/>
      </dsp:nvSpPr>
      <dsp:spPr>
        <a:xfrm>
          <a:off x="1129" y="2405229"/>
          <a:ext cx="1522362" cy="761181"/>
        </a:xfrm>
        <a:prstGeom prst="roundRect">
          <a:avLst>
            <a:gd name="adj" fmla="val 10000"/>
          </a:avLst>
        </a:prstGeom>
        <a:solidFill>
          <a:srgbClr val="8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Teacher knowledge and skill</a:t>
          </a:r>
          <a:endParaRPr lang="en-US" sz="1400" kern="1200" dirty="0"/>
        </a:p>
      </dsp:txBody>
      <dsp:txXfrm>
        <a:off x="23423" y="2427523"/>
        <a:ext cx="1477774" cy="716593"/>
      </dsp:txXfrm>
    </dsp:sp>
    <dsp:sp modelId="{5ED6BFFC-83AE-BB43-BCAA-3A5060059B40}">
      <dsp:nvSpPr>
        <dsp:cNvPr id="0" name=""/>
        <dsp:cNvSpPr/>
      </dsp:nvSpPr>
      <dsp:spPr>
        <a:xfrm rot="18000000">
          <a:off x="994159" y="1564029"/>
          <a:ext cx="793292" cy="266413"/>
        </a:xfrm>
        <a:prstGeom prst="leftRightArrow">
          <a:avLst>
            <a:gd name="adj1" fmla="val 60000"/>
            <a:gd name="adj2" fmla="val 50000"/>
          </a:avLst>
        </a:prstGeom>
        <a:solidFill>
          <a:schemeClr val="accent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074083" y="1617312"/>
        <a:ext cx="633444" cy="1598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1FA16-DD12-5D4E-8670-64E37F18706B}">
      <dsp:nvSpPr>
        <dsp:cNvPr id="0" name=""/>
        <dsp:cNvSpPr/>
      </dsp:nvSpPr>
      <dsp:spPr>
        <a:xfrm>
          <a:off x="0" y="2914672"/>
          <a:ext cx="7772400" cy="478176"/>
        </a:xfrm>
        <a:prstGeom prst="rect">
          <a:avLst/>
        </a:prstGeom>
        <a:solidFill>
          <a:schemeClr val="tx1">
            <a:lumMod val="95000"/>
            <a:lumOff val="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5. Network proposes next level of work</a:t>
          </a:r>
          <a:endParaRPr lang="en-US" sz="1600" kern="1200" dirty="0"/>
        </a:p>
      </dsp:txBody>
      <dsp:txXfrm>
        <a:off x="0" y="2914672"/>
        <a:ext cx="7772400" cy="478176"/>
      </dsp:txXfrm>
    </dsp:sp>
    <dsp:sp modelId="{04748141-CFDD-C14C-B59A-AC5BCA29F556}">
      <dsp:nvSpPr>
        <dsp:cNvPr id="0" name=""/>
        <dsp:cNvSpPr/>
      </dsp:nvSpPr>
      <dsp:spPr>
        <a:xfrm rot="10800000">
          <a:off x="0" y="2186410"/>
          <a:ext cx="7772400" cy="735435"/>
        </a:xfrm>
        <a:prstGeom prst="upArrowCallout">
          <a:avLst/>
        </a:prstGeom>
        <a:solidFill>
          <a:schemeClr val="tx1">
            <a:lumMod val="50000"/>
            <a:lumOff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4. Observational debrief</a:t>
          </a:r>
          <a:endParaRPr lang="en-US" sz="1600" kern="1200" dirty="0"/>
        </a:p>
      </dsp:txBody>
      <dsp:txXfrm rot="10800000">
        <a:off x="0" y="2186410"/>
        <a:ext cx="7772400" cy="477864"/>
      </dsp:txXfrm>
    </dsp:sp>
    <dsp:sp modelId="{CC0D2465-B86F-6644-BC0F-03292C122E87}">
      <dsp:nvSpPr>
        <dsp:cNvPr id="0" name=""/>
        <dsp:cNvSpPr/>
      </dsp:nvSpPr>
      <dsp:spPr>
        <a:xfrm rot="10800000">
          <a:off x="0" y="1458147"/>
          <a:ext cx="7772400" cy="735435"/>
        </a:xfrm>
        <a:prstGeom prst="upArrowCallout">
          <a:avLst/>
        </a:prstGeom>
        <a:solidFill>
          <a:schemeClr val="accent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3. Observation in classrooms and description without </a:t>
          </a:r>
          <a:r>
            <a:rPr lang="en-US" sz="1600" kern="1200" dirty="0" err="1" smtClean="0"/>
            <a:t>judgement</a:t>
          </a:r>
          <a:r>
            <a:rPr lang="en-US" sz="1600" kern="1200" dirty="0" smtClean="0"/>
            <a:t> </a:t>
          </a:r>
          <a:endParaRPr lang="en-US" sz="1600" kern="1200" dirty="0"/>
        </a:p>
      </dsp:txBody>
      <dsp:txXfrm rot="10800000">
        <a:off x="0" y="1458147"/>
        <a:ext cx="7772400" cy="477864"/>
      </dsp:txXfrm>
    </dsp:sp>
    <dsp:sp modelId="{1C8100DC-2BED-1247-B87F-E86B77BCE4B7}">
      <dsp:nvSpPr>
        <dsp:cNvPr id="0" name=""/>
        <dsp:cNvSpPr/>
      </dsp:nvSpPr>
      <dsp:spPr>
        <a:xfrm rot="10800000">
          <a:off x="0" y="729885"/>
          <a:ext cx="7772400" cy="735435"/>
        </a:xfrm>
        <a:prstGeom prst="upArrowCallout">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2. Network explores best practice in that aspect of teaching</a:t>
          </a:r>
          <a:endParaRPr lang="en-US" sz="1600" kern="1200" dirty="0"/>
        </a:p>
      </dsp:txBody>
      <dsp:txXfrm rot="10800000">
        <a:off x="0" y="729885"/>
        <a:ext cx="7772400" cy="477864"/>
      </dsp:txXfrm>
    </dsp:sp>
    <dsp:sp modelId="{72BE2CC2-EC25-8B40-86BC-4984328F184D}">
      <dsp:nvSpPr>
        <dsp:cNvPr id="0" name=""/>
        <dsp:cNvSpPr/>
      </dsp:nvSpPr>
      <dsp:spPr>
        <a:xfrm rot="10800000">
          <a:off x="0" y="0"/>
          <a:ext cx="7772400" cy="735435"/>
        </a:xfrm>
        <a:prstGeom prst="upArrowCallout">
          <a:avLst/>
        </a:prstGeom>
        <a:solidFill>
          <a:schemeClr val="accent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1. Host school identifies a problem of practice</a:t>
          </a:r>
          <a:endParaRPr lang="en-US" sz="1600" kern="1200" dirty="0"/>
        </a:p>
      </dsp:txBody>
      <dsp:txXfrm rot="10800000">
        <a:off x="0" y="0"/>
        <a:ext cx="7772400" cy="477864"/>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6F5F91-34CE-AF47-8C84-4B1A0C503B25}" type="datetimeFigureOut">
              <a:rPr lang="en-US" smtClean="0"/>
              <a:pPr/>
              <a:t>6/26/2016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DE8B9D-5849-3B4E-B5C2-8D5A69D65192}" type="slidenum">
              <a:rPr lang="en-US" smtClean="0"/>
              <a:pPr/>
              <a:t>‹#›</a:t>
            </a:fld>
            <a:endParaRPr lang="en-US"/>
          </a:p>
        </p:txBody>
      </p:sp>
    </p:spTree>
    <p:extLst>
      <p:ext uri="{BB962C8B-B14F-4D97-AF65-F5344CB8AC3E}">
        <p14:creationId xmlns:p14="http://schemas.microsoft.com/office/powerpoint/2010/main" val="12237482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Last session – you’re very tired.  Hope that by our enthusiasm</a:t>
            </a:r>
            <a:r>
              <a:rPr lang="en-US" baseline="0" dirty="0" smtClean="0"/>
              <a:t> we can inspire you to at least think about teaching and leadership in a slightly different way and maybe even to establish a network that gives Instructional Rounds a go.</a:t>
            </a:r>
          </a:p>
          <a:p>
            <a:r>
              <a:rPr lang="en-US" baseline="0" dirty="0" smtClean="0"/>
              <a:t>Lucky – energetic team that you’ll be hearing from</a:t>
            </a:r>
          </a:p>
          <a:p>
            <a:r>
              <a:rPr lang="en-US" baseline="0" dirty="0" smtClean="0"/>
              <a:t>Me - </a:t>
            </a:r>
            <a:r>
              <a:rPr lang="en-US" dirty="0" smtClean="0"/>
              <a:t>Background</a:t>
            </a:r>
            <a:r>
              <a:rPr lang="en-US" baseline="0" dirty="0" smtClean="0"/>
              <a:t> about why we chose Instructional Rounds &amp; Very brief overview of what Instructional Rounds is &amp; of the beliefs underpinning it – hope that even if you don’t think our way of doing things – Instructional Rounds – is for you – that maybe you can take some of the big ideas, think about them and consider your own practice in the light of them</a:t>
            </a:r>
          </a:p>
          <a:p>
            <a:r>
              <a:rPr lang="en-US" baseline="0" dirty="0" smtClean="0"/>
              <a:t>Chantal - Give an example</a:t>
            </a:r>
          </a:p>
          <a:p>
            <a:r>
              <a:rPr lang="en-US" baseline="0" dirty="0" smtClean="0"/>
              <a:t>Louise &amp; Linda - talk about our journey – what we’ve learnt &amp; what we see as the positives</a:t>
            </a:r>
          </a:p>
          <a:p>
            <a:r>
              <a:rPr lang="en-US" baseline="0" dirty="0" smtClean="0"/>
              <a:t>Hopefully questions at the end</a:t>
            </a:r>
            <a:endParaRPr lang="en-US" dirty="0"/>
          </a:p>
        </p:txBody>
      </p:sp>
      <p:sp>
        <p:nvSpPr>
          <p:cNvPr id="4" name="Slide Number Placeholder 3"/>
          <p:cNvSpPr>
            <a:spLocks noGrp="1"/>
          </p:cNvSpPr>
          <p:nvPr>
            <p:ph type="sldNum" sz="quarter" idx="10"/>
          </p:nvPr>
        </p:nvSpPr>
        <p:spPr/>
        <p:txBody>
          <a:bodyPr/>
          <a:lstStyle/>
          <a:p>
            <a:fld id="{B7DE8B9D-5849-3B4E-B5C2-8D5A69D6519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those big ideas underpinning</a:t>
            </a:r>
            <a:r>
              <a:rPr lang="en-US" baseline="0" dirty="0" smtClean="0"/>
              <a:t> it, then Instructional Rounds follows a process.</a:t>
            </a:r>
            <a:endParaRPr lang="en-US" dirty="0"/>
          </a:p>
        </p:txBody>
      </p:sp>
      <p:sp>
        <p:nvSpPr>
          <p:cNvPr id="4" name="Slide Number Placeholder 3"/>
          <p:cNvSpPr>
            <a:spLocks noGrp="1"/>
          </p:cNvSpPr>
          <p:nvPr>
            <p:ph type="sldNum" sz="quarter" idx="10"/>
          </p:nvPr>
        </p:nvSpPr>
        <p:spPr/>
        <p:txBody>
          <a:bodyPr/>
          <a:lstStyle/>
          <a:p>
            <a:fld id="{B7DE8B9D-5849-3B4E-B5C2-8D5A69D6519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Finish my section by </a:t>
            </a:r>
            <a:r>
              <a:rPr lang="en-US" dirty="0" err="1" smtClean="0"/>
              <a:t>summarisingul</a:t>
            </a:r>
            <a:r>
              <a:rPr lang="en-US" smtClean="0"/>
              <a:t> </a:t>
            </a:r>
            <a:endParaRPr lang="en-US"/>
          </a:p>
        </p:txBody>
      </p:sp>
      <p:sp>
        <p:nvSpPr>
          <p:cNvPr id="4" name="Slide Number Placeholder 3"/>
          <p:cNvSpPr>
            <a:spLocks noGrp="1"/>
          </p:cNvSpPr>
          <p:nvPr>
            <p:ph type="sldNum" sz="quarter" idx="10"/>
          </p:nvPr>
        </p:nvSpPr>
        <p:spPr/>
        <p:txBody>
          <a:bodyPr/>
          <a:lstStyle/>
          <a:p>
            <a:fld id="{B7DE8B9D-5849-3B4E-B5C2-8D5A69D6519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DE8B9D-5849-3B4E-B5C2-8D5A69D6519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DE8B9D-5849-3B4E-B5C2-8D5A69D6519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DE8B9D-5849-3B4E-B5C2-8D5A69D6519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DE8B9D-5849-3B4E-B5C2-8D5A69D6519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DE8B9D-5849-3B4E-B5C2-8D5A69D6519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DE8B9D-5849-3B4E-B5C2-8D5A69D6519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LOUISE</a:t>
            </a:r>
          </a:p>
          <a:p>
            <a:endParaRPr lang="en-US" dirty="0"/>
          </a:p>
        </p:txBody>
      </p:sp>
      <p:sp>
        <p:nvSpPr>
          <p:cNvPr id="4" name="Slide Number Placeholder 3"/>
          <p:cNvSpPr>
            <a:spLocks noGrp="1"/>
          </p:cNvSpPr>
          <p:nvPr>
            <p:ph type="sldNum" sz="quarter" idx="10"/>
          </p:nvPr>
        </p:nvSpPr>
        <p:spPr/>
        <p:txBody>
          <a:bodyPr/>
          <a:lstStyle/>
          <a:p>
            <a:fld id="{B7DE8B9D-5849-3B4E-B5C2-8D5A69D6519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LOUISE</a:t>
            </a:r>
            <a:endParaRPr lang="en-US" dirty="0"/>
          </a:p>
        </p:txBody>
      </p:sp>
      <p:sp>
        <p:nvSpPr>
          <p:cNvPr id="4" name="Slide Number Placeholder 3"/>
          <p:cNvSpPr>
            <a:spLocks noGrp="1"/>
          </p:cNvSpPr>
          <p:nvPr>
            <p:ph type="sldNum" sz="quarter" idx="10"/>
          </p:nvPr>
        </p:nvSpPr>
        <p:spPr/>
        <p:txBody>
          <a:bodyPr/>
          <a:lstStyle/>
          <a:p>
            <a:fld id="{B7DE8B9D-5849-3B4E-B5C2-8D5A69D6519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journey ……</a:t>
            </a:r>
          </a:p>
          <a:p>
            <a:r>
              <a:rPr lang="en-US" dirty="0" smtClean="0"/>
              <a:t>What comes from this narrative? Important factors</a:t>
            </a:r>
          </a:p>
          <a:p>
            <a:r>
              <a:rPr lang="en-US" dirty="0" smtClean="0"/>
              <a:t>The sense of agency </a:t>
            </a:r>
          </a:p>
          <a:p>
            <a:r>
              <a:rPr lang="en-US" dirty="0" smtClean="0"/>
              <a:t>Network of people</a:t>
            </a:r>
            <a:r>
              <a:rPr lang="en-US" baseline="0" dirty="0" smtClean="0"/>
              <a:t> with common purpose</a:t>
            </a:r>
            <a:endParaRPr lang="en-US" dirty="0" smtClean="0"/>
          </a:p>
          <a:p>
            <a:r>
              <a:rPr lang="en-US" dirty="0" smtClean="0"/>
              <a:t>The experience</a:t>
            </a:r>
            <a:r>
              <a:rPr lang="en-US" baseline="0" dirty="0" smtClean="0"/>
              <a:t> and scaffolding of professional conversations, habit of professional reading and viewing</a:t>
            </a:r>
          </a:p>
          <a:p>
            <a:r>
              <a:rPr lang="en-US" baseline="0" dirty="0" smtClean="0"/>
              <a:t>Ability to open up problems to others</a:t>
            </a:r>
          </a:p>
          <a:p>
            <a:r>
              <a:rPr lang="en-US" baseline="0" dirty="0" smtClean="0"/>
              <a:t>“Real team” – commitment to each other and to results</a:t>
            </a:r>
          </a:p>
          <a:p>
            <a:r>
              <a:rPr lang="en-US" baseline="0" dirty="0" smtClean="0"/>
              <a:t>Willingness to take risks.</a:t>
            </a:r>
          </a:p>
          <a:p>
            <a:r>
              <a:rPr lang="en-US" baseline="0" dirty="0" smtClean="0"/>
              <a:t>Slow Knowing- embed theory </a:t>
            </a:r>
          </a:p>
          <a:p>
            <a:endParaRPr lang="en-US" dirty="0"/>
          </a:p>
        </p:txBody>
      </p:sp>
      <p:sp>
        <p:nvSpPr>
          <p:cNvPr id="4" name="Slide Number Placeholder 3"/>
          <p:cNvSpPr>
            <a:spLocks noGrp="1"/>
          </p:cNvSpPr>
          <p:nvPr>
            <p:ph type="sldNum" sz="quarter" idx="10"/>
          </p:nvPr>
        </p:nvSpPr>
        <p:spPr/>
        <p:txBody>
          <a:bodyPr/>
          <a:lstStyle/>
          <a:p>
            <a:fld id="{B7DE8B9D-5849-3B4E-B5C2-8D5A69D6519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DE8B9D-5849-3B4E-B5C2-8D5A69D6519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LINDA</a:t>
            </a:r>
          </a:p>
          <a:p>
            <a:r>
              <a:rPr lang="en-US" dirty="0" smtClean="0"/>
              <a:t>What I am presenting</a:t>
            </a:r>
            <a:r>
              <a:rPr lang="en-US" baseline="0" dirty="0" smtClean="0"/>
              <a:t> this afternoon are the benefits of Instructional Rounds that have been identified by members of our network group.</a:t>
            </a:r>
          </a:p>
          <a:p>
            <a:endParaRPr lang="en-US" baseline="0" dirty="0" smtClean="0"/>
          </a:p>
          <a:p>
            <a:r>
              <a:rPr lang="en-US" baseline="0" dirty="0" smtClean="0"/>
              <a:t>What is worthwhile about instructional rounds?</a:t>
            </a:r>
          </a:p>
          <a:p>
            <a:pPr marL="228600" indent="-228600">
              <a:buAutoNum type="arabicPeriod"/>
            </a:pPr>
            <a:r>
              <a:rPr lang="en-US" baseline="0" dirty="0" smtClean="0"/>
              <a:t>The network</a:t>
            </a:r>
          </a:p>
          <a:p>
            <a:pPr marL="228600" indent="-228600">
              <a:buFont typeface="Arial" pitchFamily="34" charset="0"/>
              <a:buChar char="•"/>
            </a:pPr>
            <a:r>
              <a:rPr lang="en-US" baseline="0" dirty="0" smtClean="0"/>
              <a:t>This has been extremely powerful – we see our network as a highly effective learning community</a:t>
            </a:r>
          </a:p>
          <a:p>
            <a:pPr marL="228600" indent="-228600">
              <a:buFont typeface="Arial" pitchFamily="34" charset="0"/>
              <a:buChar char="•"/>
            </a:pPr>
            <a:r>
              <a:rPr lang="en-US" baseline="0" dirty="0" smtClean="0"/>
              <a:t>The combined knowledge is substantial</a:t>
            </a:r>
          </a:p>
          <a:p>
            <a:pPr marL="228600" indent="-228600">
              <a:buFont typeface="Arial" pitchFamily="34" charset="0"/>
              <a:buChar char="•"/>
            </a:pPr>
            <a:r>
              <a:rPr lang="en-US" baseline="0" dirty="0" smtClean="0"/>
              <a:t>We share our knowledge, we learn from each other  - from the different perspectives – these are sometimes confirming and sometimes challenging</a:t>
            </a:r>
          </a:p>
          <a:p>
            <a:pPr marL="228600" indent="-228600">
              <a:buFont typeface="Arial" pitchFamily="34" charset="0"/>
              <a:buChar char="•"/>
            </a:pPr>
            <a:r>
              <a:rPr lang="en-US" baseline="0" dirty="0" smtClean="0"/>
              <a:t>There is enormous value in visiting classrooms – not only in own schools – but across schools</a:t>
            </a:r>
          </a:p>
          <a:p>
            <a:pPr marL="228600" indent="-228600">
              <a:buFont typeface="Arial" pitchFamily="34" charset="0"/>
              <a:buChar char="•"/>
            </a:pPr>
            <a:endParaRPr lang="en-US" baseline="0" dirty="0" smtClean="0"/>
          </a:p>
          <a:p>
            <a:pPr marL="228600" indent="-228600">
              <a:buFont typeface="Arial" pitchFamily="34" charset="0"/>
              <a:buNone/>
            </a:pPr>
            <a:r>
              <a:rPr lang="en-US" baseline="0" dirty="0" smtClean="0"/>
              <a:t>2. Instructional Rounds provides a school wide picture through snapshots of a number of classrooms – not just one teacher – so we are getting a broader view of where the school is at.</a:t>
            </a:r>
          </a:p>
          <a:p>
            <a:pPr marL="228600" indent="-228600">
              <a:buFont typeface="Arial" pitchFamily="34" charset="0"/>
              <a:buNone/>
            </a:pPr>
            <a:endParaRPr lang="en-US" baseline="0" dirty="0" smtClean="0"/>
          </a:p>
          <a:p>
            <a:pPr marL="228600" indent="-228600">
              <a:buFont typeface="Arial" pitchFamily="34" charset="0"/>
              <a:buNone/>
            </a:pPr>
            <a:r>
              <a:rPr lang="en-US" baseline="0" dirty="0" smtClean="0"/>
              <a:t>3. It is evidence based data collection</a:t>
            </a:r>
          </a:p>
          <a:p>
            <a:pPr marL="228600" indent="-228600">
              <a:buFont typeface="Arial" pitchFamily="34" charset="0"/>
              <a:buChar char="•"/>
            </a:pPr>
            <a:r>
              <a:rPr lang="en-US" baseline="0" dirty="0" smtClean="0"/>
              <a:t>Descriptive data is collected and </a:t>
            </a:r>
            <a:r>
              <a:rPr lang="en-US" baseline="0" dirty="0" err="1" smtClean="0"/>
              <a:t>analysed</a:t>
            </a:r>
            <a:r>
              <a:rPr lang="en-US" baseline="0" dirty="0" smtClean="0"/>
              <a:t> – not subjective data</a:t>
            </a:r>
          </a:p>
          <a:p>
            <a:pPr marL="228600" indent="-228600">
              <a:buFont typeface="Arial" pitchFamily="34" charset="0"/>
              <a:buChar char="•"/>
            </a:pPr>
            <a:endParaRPr lang="en-US" baseline="0" dirty="0" smtClean="0"/>
          </a:p>
          <a:p>
            <a:pPr marL="228600" indent="-228600">
              <a:buFont typeface="Arial" pitchFamily="34" charset="0"/>
              <a:buNone/>
            </a:pPr>
            <a:r>
              <a:rPr lang="en-US" baseline="0" dirty="0" smtClean="0"/>
              <a:t>4. Professional dialogue is high quality and focused </a:t>
            </a:r>
          </a:p>
          <a:p>
            <a:pPr marL="228600" indent="-228600">
              <a:buFont typeface="Arial" pitchFamily="34" charset="0"/>
              <a:buChar char="•"/>
            </a:pPr>
            <a:r>
              <a:rPr lang="en-US" baseline="0" dirty="0" smtClean="0"/>
              <a:t>Different perspectives are explored in depth</a:t>
            </a:r>
          </a:p>
          <a:p>
            <a:pPr marL="228600" indent="-228600">
              <a:buFont typeface="Arial" pitchFamily="34" charset="0"/>
              <a:buChar char="•"/>
            </a:pPr>
            <a:r>
              <a:rPr lang="en-US" baseline="0" dirty="0" smtClean="0"/>
              <a:t>Dialogue is about teaching and learning – our core business</a:t>
            </a:r>
          </a:p>
          <a:p>
            <a:pPr marL="228600" indent="-228600">
              <a:buFont typeface="Arial" pitchFamily="34" charset="0"/>
              <a:buChar char="•"/>
            </a:pPr>
            <a:endParaRPr lang="en-US" baseline="0" dirty="0" smtClean="0"/>
          </a:p>
          <a:p>
            <a:pPr marL="228600" indent="-228600">
              <a:buFont typeface="Arial" pitchFamily="34" charset="0"/>
              <a:buNone/>
            </a:pPr>
            <a:r>
              <a:rPr lang="en-US" baseline="0" dirty="0" smtClean="0"/>
              <a:t>5. Increased professional reading</a:t>
            </a:r>
          </a:p>
          <a:p>
            <a:pPr marL="228600" indent="-228600">
              <a:buFont typeface="Arial" pitchFamily="34" charset="0"/>
              <a:buChar char="•"/>
            </a:pPr>
            <a:r>
              <a:rPr lang="en-US" baseline="0" dirty="0" smtClean="0"/>
              <a:t>This has lead to informed decision making which is research based</a:t>
            </a:r>
          </a:p>
          <a:p>
            <a:pPr marL="228600" indent="-228600">
              <a:buFont typeface="Arial" pitchFamily="34" charset="0"/>
              <a:buChar char="•"/>
            </a:pPr>
            <a:endParaRPr lang="en-US" baseline="0" dirty="0" smtClean="0"/>
          </a:p>
          <a:p>
            <a:pPr marL="228600" indent="-228600">
              <a:buFont typeface="Arial" pitchFamily="34" charset="0"/>
              <a:buNone/>
            </a:pPr>
            <a:r>
              <a:rPr lang="en-US" baseline="0" dirty="0" smtClean="0"/>
              <a:t>6. In school professional learning</a:t>
            </a:r>
          </a:p>
          <a:p>
            <a:pPr marL="228600" indent="-228600">
              <a:buFont typeface="Arial" pitchFamily="34" charset="0"/>
              <a:buChar char="•"/>
            </a:pPr>
            <a:r>
              <a:rPr lang="en-US" baseline="0" dirty="0" smtClean="0"/>
              <a:t>Recent research shows ‘in school’ professional learning to be more effective because it is in the context of the school</a:t>
            </a:r>
          </a:p>
          <a:p>
            <a:pPr marL="228600" indent="-228600">
              <a:buFont typeface="Arial" pitchFamily="34" charset="0"/>
              <a:buChar char="•"/>
            </a:pPr>
            <a:endParaRPr lang="en-US" baseline="0" dirty="0" smtClean="0"/>
          </a:p>
          <a:p>
            <a:pPr marL="228600" indent="-228600">
              <a:buFont typeface="Arial" pitchFamily="34" charset="0"/>
              <a:buNone/>
            </a:pPr>
            <a:r>
              <a:rPr lang="en-US" baseline="0" dirty="0" smtClean="0"/>
              <a:t>7. We gain deep knowledge and understanding about identified aspects of teaching and learning (problem of practice)</a:t>
            </a:r>
          </a:p>
          <a:p>
            <a:pPr marL="228600" indent="-228600">
              <a:buFont typeface="Arial" pitchFamily="34" charset="0"/>
              <a:buNone/>
            </a:pPr>
            <a:endParaRPr lang="en-US" baseline="0" dirty="0" smtClean="0"/>
          </a:p>
          <a:p>
            <a:pPr marL="228600" indent="-228600">
              <a:buFont typeface="Arial" pitchFamily="34" charset="0"/>
              <a:buNone/>
            </a:pPr>
            <a:r>
              <a:rPr lang="en-US" baseline="0" dirty="0" smtClean="0"/>
              <a:t>8. Use of protocols keeps us focused on the problem of practice</a:t>
            </a:r>
          </a:p>
          <a:p>
            <a:pPr marL="228600" indent="-228600">
              <a:buFont typeface="Arial" pitchFamily="34" charset="0"/>
              <a:buNone/>
            </a:pPr>
            <a:endParaRPr lang="en-US" baseline="0" dirty="0" smtClean="0"/>
          </a:p>
          <a:p>
            <a:pPr marL="228600" indent="-228600">
              <a:buFont typeface="Arial" pitchFamily="34" charset="0"/>
              <a:buNone/>
            </a:pPr>
            <a:r>
              <a:rPr lang="en-US" baseline="0" dirty="0" smtClean="0"/>
              <a:t>9. We gain valuable feedback </a:t>
            </a:r>
          </a:p>
          <a:p>
            <a:pPr marL="228600" indent="-228600">
              <a:buFont typeface="Arial" pitchFamily="34" charset="0"/>
              <a:buChar char="•"/>
            </a:pPr>
            <a:r>
              <a:rPr lang="en-US" baseline="0" dirty="0" smtClean="0"/>
              <a:t>about our strengths</a:t>
            </a:r>
          </a:p>
          <a:p>
            <a:pPr marL="228600" indent="-228600">
              <a:buFont typeface="Arial" pitchFamily="34" charset="0"/>
              <a:buChar char="•"/>
            </a:pPr>
            <a:r>
              <a:rPr lang="en-US" baseline="0" dirty="0" smtClean="0"/>
              <a:t>And through recommendations for improvement</a:t>
            </a:r>
          </a:p>
          <a:p>
            <a:pPr marL="228600" indent="-228600">
              <a:buFont typeface="Arial" pitchFamily="34" charset="0"/>
              <a:buChar char="•"/>
            </a:pPr>
            <a:endParaRPr lang="en-US" baseline="0" dirty="0" smtClean="0"/>
          </a:p>
          <a:p>
            <a:pPr marL="228600" indent="-228600">
              <a:buFont typeface="Arial" pitchFamily="34" charset="0"/>
              <a:buNone/>
            </a:pPr>
            <a:r>
              <a:rPr lang="en-US" baseline="0" dirty="0" smtClean="0"/>
              <a:t>10. The whole process is intellectually stimulating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7DE8B9D-5849-3B4E-B5C2-8D5A69D6519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28600" indent="-228600">
              <a:buNone/>
            </a:pPr>
            <a:r>
              <a:rPr lang="en-AU" dirty="0" smtClean="0"/>
              <a:t>What changes have been implemented in our schools as a result of Instructional Rounds?</a:t>
            </a:r>
          </a:p>
          <a:p>
            <a:pPr marL="228600" indent="-228600">
              <a:buNone/>
            </a:pPr>
            <a:endParaRPr lang="en-AU" dirty="0" smtClean="0"/>
          </a:p>
          <a:p>
            <a:pPr marL="228600" indent="-228600">
              <a:buAutoNum type="arabicPeriod"/>
            </a:pPr>
            <a:r>
              <a:rPr lang="en-AU" dirty="0" smtClean="0"/>
              <a:t>There has been increased professional dialogue by our executive,</a:t>
            </a:r>
            <a:r>
              <a:rPr lang="en-AU" baseline="0" dirty="0" smtClean="0"/>
              <a:t> </a:t>
            </a:r>
            <a:r>
              <a:rPr lang="en-AU" dirty="0" smtClean="0"/>
              <a:t>around pedagogy and its complexity</a:t>
            </a:r>
          </a:p>
          <a:p>
            <a:pPr marL="228600" indent="-228600">
              <a:buAutoNum type="arabicPeriod"/>
            </a:pPr>
            <a:endParaRPr lang="en-AU" dirty="0" smtClean="0"/>
          </a:p>
          <a:p>
            <a:pPr marL="228600" indent="-228600">
              <a:buAutoNum type="arabicPeriod"/>
            </a:pPr>
            <a:r>
              <a:rPr lang="en-AU" dirty="0" smtClean="0"/>
              <a:t>The professional learning from instructional rounds sessions is taken back and shared with our whole school </a:t>
            </a:r>
          </a:p>
          <a:p>
            <a:pPr marL="228600" indent="-228600">
              <a:buAutoNum type="arabicPeriod"/>
            </a:pPr>
            <a:endParaRPr lang="en-AU" dirty="0" smtClean="0"/>
          </a:p>
          <a:p>
            <a:pPr marL="228600" indent="-228600">
              <a:buAutoNum type="arabicPeriod"/>
            </a:pPr>
            <a:r>
              <a:rPr lang="en-AU" dirty="0" smtClean="0"/>
              <a:t>There</a:t>
            </a:r>
            <a:r>
              <a:rPr lang="en-AU" baseline="0" dirty="0" smtClean="0"/>
              <a:t> has been increased reflection on our own practice</a:t>
            </a:r>
          </a:p>
          <a:p>
            <a:pPr marL="228600" indent="-228600">
              <a:buAutoNum type="arabicPeriod"/>
            </a:pPr>
            <a:endParaRPr lang="en-AU" baseline="0" dirty="0" smtClean="0"/>
          </a:p>
          <a:p>
            <a:pPr marL="228600" indent="-228600">
              <a:buAutoNum type="arabicPeriod"/>
            </a:pPr>
            <a:r>
              <a:rPr lang="en-AU" baseline="0" dirty="0" smtClean="0"/>
              <a:t>There is increased motivation to change practice in own classrooms – a genuine desire for continual improvement</a:t>
            </a:r>
          </a:p>
          <a:p>
            <a:pPr marL="228600" indent="-228600">
              <a:buAutoNum type="arabicPeriod"/>
            </a:pPr>
            <a:endParaRPr lang="en-AU" baseline="0" dirty="0" smtClean="0"/>
          </a:p>
          <a:p>
            <a:pPr marL="228600" indent="-228600">
              <a:buAutoNum type="arabicPeriod"/>
            </a:pPr>
            <a:r>
              <a:rPr lang="en-AU" baseline="0" dirty="0" smtClean="0"/>
              <a:t>Principals in the network are visiting classrooms more frequently – therefore  they have their finger on the pulse</a:t>
            </a:r>
          </a:p>
          <a:p>
            <a:pPr marL="228600" indent="-228600">
              <a:buAutoNum type="arabicPeriod"/>
            </a:pPr>
            <a:endParaRPr lang="en-AU" baseline="0" dirty="0" smtClean="0"/>
          </a:p>
          <a:p>
            <a:pPr marL="228600" indent="-228600">
              <a:buAutoNum type="arabicPeriod"/>
            </a:pPr>
            <a:r>
              <a:rPr lang="en-AU" baseline="0" dirty="0" smtClean="0"/>
              <a:t>Principals are focused more on teaching and learning – rather than school maintenance and administration issues</a:t>
            </a:r>
          </a:p>
          <a:p>
            <a:pPr marL="228600" indent="-228600">
              <a:buAutoNum type="arabicPeriod"/>
            </a:pPr>
            <a:endParaRPr lang="en-AU" baseline="0" dirty="0" smtClean="0"/>
          </a:p>
          <a:p>
            <a:pPr marL="228600" indent="-228600">
              <a:buAutoNum type="arabicPeriod"/>
            </a:pPr>
            <a:r>
              <a:rPr lang="en-AU" baseline="0" dirty="0" smtClean="0"/>
              <a:t>There is greater appreciation in our schools of what classroom teachers do daily – the complexities of teaching and learning</a:t>
            </a:r>
          </a:p>
          <a:p>
            <a:pPr marL="228600" indent="-228600">
              <a:buAutoNum type="arabicPeriod"/>
            </a:pPr>
            <a:endParaRPr lang="en-AU" baseline="0" dirty="0" smtClean="0"/>
          </a:p>
          <a:p>
            <a:pPr marL="228600" indent="-228600">
              <a:buAutoNum type="arabicPeriod"/>
            </a:pPr>
            <a:r>
              <a:rPr lang="en-AU" baseline="0" dirty="0" smtClean="0"/>
              <a:t>Recommendations from the rounds process are shared and implemented in our schools</a:t>
            </a:r>
          </a:p>
          <a:p>
            <a:pPr marL="228600" indent="-228600">
              <a:buAutoNum type="arabicPeriod"/>
            </a:pPr>
            <a:endParaRPr lang="en-AU" baseline="0" dirty="0" smtClean="0"/>
          </a:p>
          <a:p>
            <a:pPr marL="228600" indent="-228600">
              <a:buAutoNum type="arabicPeriod"/>
            </a:pPr>
            <a:r>
              <a:rPr lang="en-AU" baseline="0" dirty="0" smtClean="0"/>
              <a:t>We are starting to view problems of practice as challenges that can be solved – and this is very exciting</a:t>
            </a:r>
            <a:endParaRPr lang="en-AU" dirty="0" smtClean="0"/>
          </a:p>
          <a:p>
            <a:endParaRPr lang="en-US" dirty="0"/>
          </a:p>
        </p:txBody>
      </p:sp>
      <p:sp>
        <p:nvSpPr>
          <p:cNvPr id="4" name="Slide Number Placeholder 3"/>
          <p:cNvSpPr>
            <a:spLocks noGrp="1"/>
          </p:cNvSpPr>
          <p:nvPr>
            <p:ph type="sldNum" sz="quarter" idx="10"/>
          </p:nvPr>
        </p:nvSpPr>
        <p:spPr/>
        <p:txBody>
          <a:bodyPr/>
          <a:lstStyle/>
          <a:p>
            <a:fld id="{B7DE8B9D-5849-3B4E-B5C2-8D5A69D6519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What</a:t>
            </a:r>
            <a:r>
              <a:rPr lang="en-AU" baseline="0" dirty="0" smtClean="0"/>
              <a:t> is the impact on student outcomes?</a:t>
            </a:r>
          </a:p>
          <a:p>
            <a:endParaRPr lang="en-AU" baseline="0" dirty="0" smtClean="0"/>
          </a:p>
          <a:p>
            <a:r>
              <a:rPr lang="en-AU" baseline="0" dirty="0" smtClean="0"/>
              <a:t>This is the bottom line – as they say in business!</a:t>
            </a:r>
          </a:p>
          <a:p>
            <a:endParaRPr lang="en-US" dirty="0"/>
          </a:p>
        </p:txBody>
      </p:sp>
      <p:sp>
        <p:nvSpPr>
          <p:cNvPr id="4" name="Slide Number Placeholder 3"/>
          <p:cNvSpPr>
            <a:spLocks noGrp="1"/>
          </p:cNvSpPr>
          <p:nvPr>
            <p:ph type="sldNum" sz="quarter" idx="10"/>
          </p:nvPr>
        </p:nvSpPr>
        <p:spPr/>
        <p:txBody>
          <a:bodyPr/>
          <a:lstStyle/>
          <a:p>
            <a:fld id="{B7DE8B9D-5849-3B4E-B5C2-8D5A69D6519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DE8B9D-5849-3B4E-B5C2-8D5A69D65192}"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Positioning</a:t>
            </a:r>
            <a:r>
              <a:rPr lang="en-US" baseline="0" dirty="0" smtClean="0"/>
              <a:t> schools for the future</a:t>
            </a:r>
          </a:p>
          <a:p>
            <a:endParaRPr lang="en-US" baseline="0" dirty="0" smtClean="0"/>
          </a:p>
          <a:p>
            <a:r>
              <a:rPr lang="en-US" baseline="0" dirty="0" smtClean="0"/>
              <a:t>Michael </a:t>
            </a:r>
            <a:r>
              <a:rPr lang="en-US" baseline="0" dirty="0" err="1" smtClean="0"/>
              <a:t>Fullan</a:t>
            </a:r>
            <a:r>
              <a:rPr lang="en-US" baseline="0" dirty="0" smtClean="0"/>
              <a:t> – we’re using the wrong drivers</a:t>
            </a:r>
            <a:endParaRPr lang="en-US" dirty="0"/>
          </a:p>
        </p:txBody>
      </p:sp>
      <p:sp>
        <p:nvSpPr>
          <p:cNvPr id="4" name="Slide Number Placeholder 3"/>
          <p:cNvSpPr>
            <a:spLocks noGrp="1"/>
          </p:cNvSpPr>
          <p:nvPr>
            <p:ph type="sldNum" sz="quarter" idx="10"/>
          </p:nvPr>
        </p:nvSpPr>
        <p:spPr/>
        <p:txBody>
          <a:bodyPr/>
          <a:lstStyle/>
          <a:p>
            <a:fld id="{B7DE8B9D-5849-3B4E-B5C2-8D5A69D6519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a nutshell – four characteristics</a:t>
            </a:r>
            <a:endParaRPr lang="en-US" dirty="0"/>
          </a:p>
        </p:txBody>
      </p:sp>
      <p:sp>
        <p:nvSpPr>
          <p:cNvPr id="4" name="Slide Number Placeholder 3"/>
          <p:cNvSpPr>
            <a:spLocks noGrp="1"/>
          </p:cNvSpPr>
          <p:nvPr>
            <p:ph type="sldNum" sz="quarter" idx="10"/>
          </p:nvPr>
        </p:nvSpPr>
        <p:spPr/>
        <p:txBody>
          <a:bodyPr/>
          <a:lstStyle/>
          <a:p>
            <a:fld id="{B7DE8B9D-5849-3B4E-B5C2-8D5A69D6519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What’s the best way to go about improving our schools?  What kind of evidence is going to best guide us?  How can we continue to support each other?</a:t>
            </a:r>
            <a:endParaRPr lang="en-US" dirty="0"/>
          </a:p>
        </p:txBody>
      </p:sp>
      <p:sp>
        <p:nvSpPr>
          <p:cNvPr id="4" name="Slide Number Placeholder 3"/>
          <p:cNvSpPr>
            <a:spLocks noGrp="1"/>
          </p:cNvSpPr>
          <p:nvPr>
            <p:ph type="sldNum" sz="quarter" idx="10"/>
          </p:nvPr>
        </p:nvSpPr>
        <p:spPr/>
        <p:txBody>
          <a:bodyPr/>
          <a:lstStyle/>
          <a:p>
            <a:fld id="{B7DE8B9D-5849-3B4E-B5C2-8D5A69D6519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a:t>
            </a:r>
            <a:r>
              <a:rPr lang="en-US" baseline="0" dirty="0" smtClean="0"/>
              <a:t> are the main ideas behind instructional rounds –two of the big ideas</a:t>
            </a:r>
            <a:r>
              <a:rPr lang="en-US" dirty="0" smtClean="0"/>
              <a:t> </a:t>
            </a:r>
            <a:endParaRPr lang="en-US" dirty="0"/>
          </a:p>
        </p:txBody>
      </p:sp>
      <p:sp>
        <p:nvSpPr>
          <p:cNvPr id="4" name="Slide Number Placeholder 3"/>
          <p:cNvSpPr>
            <a:spLocks noGrp="1"/>
          </p:cNvSpPr>
          <p:nvPr>
            <p:ph type="sldNum" sz="quarter" idx="10"/>
          </p:nvPr>
        </p:nvSpPr>
        <p:spPr/>
        <p:txBody>
          <a:bodyPr/>
          <a:lstStyle/>
          <a:p>
            <a:fld id="{B7DE8B9D-5849-3B4E-B5C2-8D5A69D6519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Where do you find the promising</a:t>
            </a:r>
            <a:r>
              <a:rPr lang="en-US" baseline="0" dirty="0" smtClean="0"/>
              <a:t> problems of practice?  </a:t>
            </a:r>
            <a:endParaRPr lang="en-US" dirty="0"/>
          </a:p>
        </p:txBody>
      </p:sp>
      <p:sp>
        <p:nvSpPr>
          <p:cNvPr id="4" name="Slide Number Placeholder 3"/>
          <p:cNvSpPr>
            <a:spLocks noGrp="1"/>
          </p:cNvSpPr>
          <p:nvPr>
            <p:ph type="sldNum" sz="quarter" idx="10"/>
          </p:nvPr>
        </p:nvSpPr>
        <p:spPr/>
        <p:txBody>
          <a:bodyPr/>
          <a:lstStyle/>
          <a:p>
            <a:fld id="{B7DE8B9D-5849-3B4E-B5C2-8D5A69D6519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big ideas.</a:t>
            </a:r>
            <a:endParaRPr lang="en-US" dirty="0"/>
          </a:p>
        </p:txBody>
      </p:sp>
      <p:sp>
        <p:nvSpPr>
          <p:cNvPr id="4" name="Slide Number Placeholder 3"/>
          <p:cNvSpPr>
            <a:spLocks noGrp="1"/>
          </p:cNvSpPr>
          <p:nvPr>
            <p:ph type="sldNum" sz="quarter" idx="10"/>
          </p:nvPr>
        </p:nvSpPr>
        <p:spPr/>
        <p:txBody>
          <a:bodyPr/>
          <a:lstStyle/>
          <a:p>
            <a:fld id="{B7DE8B9D-5849-3B4E-B5C2-8D5A69D6519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 are to look at what students are actually doing then we need new skills. </a:t>
            </a:r>
            <a:endParaRPr lang="en-US" dirty="0"/>
          </a:p>
        </p:txBody>
      </p:sp>
      <p:sp>
        <p:nvSpPr>
          <p:cNvPr id="4" name="Slide Number Placeholder 3"/>
          <p:cNvSpPr>
            <a:spLocks noGrp="1"/>
          </p:cNvSpPr>
          <p:nvPr>
            <p:ph type="sldNum" sz="quarter" idx="10"/>
          </p:nvPr>
        </p:nvSpPr>
        <p:spPr/>
        <p:txBody>
          <a:bodyPr/>
          <a:lstStyle/>
          <a:p>
            <a:fld id="{B7DE8B9D-5849-3B4E-B5C2-8D5A69D6519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69DC46C-B9DD-497E-B041-332B9939FFB4}" type="datetimeFigureOut">
              <a:rPr lang="en-AU" smtClean="0"/>
              <a:pPr/>
              <a:t>26/06/2016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2043B5-9FDF-4702-8BFE-5A9DBEB07A41}" type="slidenum">
              <a:rPr lang="en-AU" smtClean="0"/>
              <a:pPr/>
              <a:t>‹#›</a:t>
            </a:fld>
            <a:endParaRPr lang="en-AU"/>
          </a:p>
        </p:txBody>
      </p:sp>
    </p:spTree>
    <p:extLst>
      <p:ext uri="{BB962C8B-B14F-4D97-AF65-F5344CB8AC3E}">
        <p14:creationId xmlns:p14="http://schemas.microsoft.com/office/powerpoint/2010/main" val="3102882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69DC46C-B9DD-497E-B041-332B9939FFB4}" type="datetimeFigureOut">
              <a:rPr lang="en-AU" smtClean="0"/>
              <a:pPr/>
              <a:t>26/06/2016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2043B5-9FDF-4702-8BFE-5A9DBEB07A41}" type="slidenum">
              <a:rPr lang="en-AU" smtClean="0"/>
              <a:pPr/>
              <a:t>‹#›</a:t>
            </a:fld>
            <a:endParaRPr lang="en-AU"/>
          </a:p>
        </p:txBody>
      </p:sp>
    </p:spTree>
    <p:extLst>
      <p:ext uri="{BB962C8B-B14F-4D97-AF65-F5344CB8AC3E}">
        <p14:creationId xmlns:p14="http://schemas.microsoft.com/office/powerpoint/2010/main" val="2452063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69DC46C-B9DD-497E-B041-332B9939FFB4}" type="datetimeFigureOut">
              <a:rPr lang="en-AU" smtClean="0"/>
              <a:pPr/>
              <a:t>26/06/2016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2043B5-9FDF-4702-8BFE-5A9DBEB07A41}" type="slidenum">
              <a:rPr lang="en-AU" smtClean="0"/>
              <a:pPr/>
              <a:t>‹#›</a:t>
            </a:fld>
            <a:endParaRPr lang="en-AU"/>
          </a:p>
        </p:txBody>
      </p:sp>
    </p:spTree>
    <p:extLst>
      <p:ext uri="{BB962C8B-B14F-4D97-AF65-F5344CB8AC3E}">
        <p14:creationId xmlns:p14="http://schemas.microsoft.com/office/powerpoint/2010/main" val="3308104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69DC46C-B9DD-497E-B041-332B9939FFB4}" type="datetimeFigureOut">
              <a:rPr lang="en-AU" smtClean="0"/>
              <a:pPr/>
              <a:t>26/06/2016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2043B5-9FDF-4702-8BFE-5A9DBEB07A41}" type="slidenum">
              <a:rPr lang="en-AU" smtClean="0"/>
              <a:pPr/>
              <a:t>‹#›</a:t>
            </a:fld>
            <a:endParaRPr lang="en-AU"/>
          </a:p>
        </p:txBody>
      </p:sp>
    </p:spTree>
    <p:extLst>
      <p:ext uri="{BB962C8B-B14F-4D97-AF65-F5344CB8AC3E}">
        <p14:creationId xmlns:p14="http://schemas.microsoft.com/office/powerpoint/2010/main" val="3618849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9DC46C-B9DD-497E-B041-332B9939FFB4}" type="datetimeFigureOut">
              <a:rPr lang="en-AU" smtClean="0"/>
              <a:pPr/>
              <a:t>26/06/2016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2043B5-9FDF-4702-8BFE-5A9DBEB07A41}" type="slidenum">
              <a:rPr lang="en-AU" smtClean="0"/>
              <a:pPr/>
              <a:t>‹#›</a:t>
            </a:fld>
            <a:endParaRPr lang="en-AU"/>
          </a:p>
        </p:txBody>
      </p:sp>
    </p:spTree>
    <p:extLst>
      <p:ext uri="{BB962C8B-B14F-4D97-AF65-F5344CB8AC3E}">
        <p14:creationId xmlns:p14="http://schemas.microsoft.com/office/powerpoint/2010/main" val="1245480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A69DC46C-B9DD-497E-B041-332B9939FFB4}" type="datetimeFigureOut">
              <a:rPr lang="en-AU" smtClean="0"/>
              <a:pPr/>
              <a:t>26/06/2016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2043B5-9FDF-4702-8BFE-5A9DBEB07A41}" type="slidenum">
              <a:rPr lang="en-AU" smtClean="0"/>
              <a:pPr/>
              <a:t>‹#›</a:t>
            </a:fld>
            <a:endParaRPr lang="en-AU"/>
          </a:p>
        </p:txBody>
      </p:sp>
    </p:spTree>
    <p:extLst>
      <p:ext uri="{BB962C8B-B14F-4D97-AF65-F5344CB8AC3E}">
        <p14:creationId xmlns:p14="http://schemas.microsoft.com/office/powerpoint/2010/main" val="253649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A69DC46C-B9DD-497E-B041-332B9939FFB4}" type="datetimeFigureOut">
              <a:rPr lang="en-AU" smtClean="0"/>
              <a:pPr/>
              <a:t>26/06/2016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2043B5-9FDF-4702-8BFE-5A9DBEB07A41}" type="slidenum">
              <a:rPr lang="en-AU" smtClean="0"/>
              <a:pPr/>
              <a:t>‹#›</a:t>
            </a:fld>
            <a:endParaRPr lang="en-AU"/>
          </a:p>
        </p:txBody>
      </p:sp>
    </p:spTree>
    <p:extLst>
      <p:ext uri="{BB962C8B-B14F-4D97-AF65-F5344CB8AC3E}">
        <p14:creationId xmlns:p14="http://schemas.microsoft.com/office/powerpoint/2010/main" val="3709888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A69DC46C-B9DD-497E-B041-332B9939FFB4}" type="datetimeFigureOut">
              <a:rPr lang="en-AU" smtClean="0"/>
              <a:pPr/>
              <a:t>26/06/2016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2043B5-9FDF-4702-8BFE-5A9DBEB07A41}" type="slidenum">
              <a:rPr lang="en-AU" smtClean="0"/>
              <a:pPr/>
              <a:t>‹#›</a:t>
            </a:fld>
            <a:endParaRPr lang="en-AU"/>
          </a:p>
        </p:txBody>
      </p:sp>
    </p:spTree>
    <p:extLst>
      <p:ext uri="{BB962C8B-B14F-4D97-AF65-F5344CB8AC3E}">
        <p14:creationId xmlns:p14="http://schemas.microsoft.com/office/powerpoint/2010/main" val="3653607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9DC46C-B9DD-497E-B041-332B9939FFB4}" type="datetimeFigureOut">
              <a:rPr lang="en-AU" smtClean="0"/>
              <a:pPr/>
              <a:t>26/06/2016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2043B5-9FDF-4702-8BFE-5A9DBEB07A41}" type="slidenum">
              <a:rPr lang="en-AU" smtClean="0"/>
              <a:pPr/>
              <a:t>‹#›</a:t>
            </a:fld>
            <a:endParaRPr lang="en-AU"/>
          </a:p>
        </p:txBody>
      </p:sp>
    </p:spTree>
    <p:extLst>
      <p:ext uri="{BB962C8B-B14F-4D97-AF65-F5344CB8AC3E}">
        <p14:creationId xmlns:p14="http://schemas.microsoft.com/office/powerpoint/2010/main" val="3137524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9DC46C-B9DD-497E-B041-332B9939FFB4}" type="datetimeFigureOut">
              <a:rPr lang="en-AU" smtClean="0"/>
              <a:pPr/>
              <a:t>26/06/2016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2043B5-9FDF-4702-8BFE-5A9DBEB07A41}" type="slidenum">
              <a:rPr lang="en-AU" smtClean="0"/>
              <a:pPr/>
              <a:t>‹#›</a:t>
            </a:fld>
            <a:endParaRPr lang="en-AU"/>
          </a:p>
        </p:txBody>
      </p:sp>
    </p:spTree>
    <p:extLst>
      <p:ext uri="{BB962C8B-B14F-4D97-AF65-F5344CB8AC3E}">
        <p14:creationId xmlns:p14="http://schemas.microsoft.com/office/powerpoint/2010/main" val="2060312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9DC46C-B9DD-497E-B041-332B9939FFB4}" type="datetimeFigureOut">
              <a:rPr lang="en-AU" smtClean="0"/>
              <a:pPr/>
              <a:t>26/06/2016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2043B5-9FDF-4702-8BFE-5A9DBEB07A41}" type="slidenum">
              <a:rPr lang="en-AU" smtClean="0"/>
              <a:pPr/>
              <a:t>‹#›</a:t>
            </a:fld>
            <a:endParaRPr lang="en-AU"/>
          </a:p>
        </p:txBody>
      </p:sp>
    </p:spTree>
    <p:extLst>
      <p:ext uri="{BB962C8B-B14F-4D97-AF65-F5344CB8AC3E}">
        <p14:creationId xmlns:p14="http://schemas.microsoft.com/office/powerpoint/2010/main" val="1208744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69DC46C-B9DD-497E-B041-332B9939FFB4}" type="datetimeFigureOut">
              <a:rPr lang="en-AU" smtClean="0"/>
              <a:pPr/>
              <a:t>26/06/2016</a:t>
            </a:fld>
            <a:endParaRPr lang="en-AU"/>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82043B5-9FDF-4702-8BFE-5A9DBEB07A41}" type="slidenum">
              <a:rPr lang="en-AU" smtClean="0"/>
              <a:pPr/>
              <a:t>‹#›</a:t>
            </a:fld>
            <a:endParaRPr lang="en-AU"/>
          </a:p>
        </p:txBody>
      </p:sp>
    </p:spTree>
    <p:extLst>
      <p:ext uri="{BB962C8B-B14F-4D97-AF65-F5344CB8AC3E}">
        <p14:creationId xmlns:p14="http://schemas.microsoft.com/office/powerpoint/2010/main" val="2676894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87474"/>
            <a:ext cx="2016224" cy="1100216"/>
          </a:xfrm>
          <a:prstGeom prst="rect">
            <a:avLst/>
          </a:prstGeom>
        </p:spPr>
      </p:pic>
      <p:sp>
        <p:nvSpPr>
          <p:cNvPr id="4" name="Title 3"/>
          <p:cNvSpPr>
            <a:spLocks noGrp="1"/>
          </p:cNvSpPr>
          <p:nvPr>
            <p:ph type="title"/>
          </p:nvPr>
        </p:nvSpPr>
        <p:spPr>
          <a:xfrm>
            <a:off x="457200" y="205979"/>
            <a:ext cx="6400800" cy="857250"/>
          </a:xfrm>
          <a:solidFill>
            <a:schemeClr val="tx1">
              <a:lumMod val="95000"/>
              <a:lumOff val="5000"/>
            </a:schemeClr>
          </a:solidFill>
        </p:spPr>
        <p:txBody>
          <a:bodyPr>
            <a:normAutofit fontScale="90000"/>
          </a:bodyPr>
          <a:lstStyle/>
          <a:p>
            <a:r>
              <a:rPr lang="en-US" dirty="0" smtClean="0">
                <a:solidFill>
                  <a:schemeClr val="bg1"/>
                </a:solidFill>
              </a:rPr>
              <a:t>Creating a Path to the Future</a:t>
            </a:r>
            <a:endParaRPr lang="en-US" dirty="0">
              <a:solidFill>
                <a:schemeClr val="bg1"/>
              </a:solidFill>
            </a:endParaRPr>
          </a:p>
        </p:txBody>
      </p:sp>
      <p:sp>
        <p:nvSpPr>
          <p:cNvPr id="6" name="TextBox 5"/>
          <p:cNvSpPr txBox="1"/>
          <p:nvPr/>
        </p:nvSpPr>
        <p:spPr>
          <a:xfrm>
            <a:off x="685800" y="1314450"/>
            <a:ext cx="8001000" cy="369332"/>
          </a:xfrm>
          <a:prstGeom prst="rect">
            <a:avLst/>
          </a:prstGeom>
          <a:solidFill>
            <a:schemeClr val="accent6">
              <a:lumMod val="50000"/>
            </a:schemeClr>
          </a:solidFill>
        </p:spPr>
        <p:txBody>
          <a:bodyPr wrap="square" rtlCol="0">
            <a:spAutoFit/>
          </a:bodyPr>
          <a:lstStyle/>
          <a:p>
            <a:r>
              <a:rPr lang="en-US" dirty="0" smtClean="0">
                <a:solidFill>
                  <a:schemeClr val="bg1"/>
                </a:solidFill>
              </a:rPr>
              <a:t>A network of educators using Instructional Rounds to enhance student learning </a:t>
            </a:r>
            <a:endParaRPr lang="en-US" dirty="0">
              <a:solidFill>
                <a:schemeClr val="bg1"/>
              </a:solidFill>
            </a:endParaRPr>
          </a:p>
        </p:txBody>
      </p:sp>
      <p:pic>
        <p:nvPicPr>
          <p:cNvPr id="8" name="Content Placeholder 7" descr="Discuss2.jpg"/>
          <p:cNvPicPr>
            <a:picLocks noGrp="1" noChangeAspect="1"/>
          </p:cNvPicPr>
          <p:nvPr>
            <p:ph idx="1"/>
          </p:nvPr>
        </p:nvPicPr>
        <p:blipFill>
          <a:blip r:embed="rId4"/>
          <a:srcRect l="-40926" r="-40926"/>
          <a:stretch>
            <a:fillRect/>
          </a:stretch>
        </p:blipFill>
        <p:spPr>
          <a:xfrm>
            <a:off x="1219200" y="1734464"/>
            <a:ext cx="6934200" cy="2860157"/>
          </a:xfrm>
        </p:spPr>
      </p:pic>
      <p:sp>
        <p:nvSpPr>
          <p:cNvPr id="9" name="TextBox 8"/>
          <p:cNvSpPr txBox="1"/>
          <p:nvPr/>
        </p:nvSpPr>
        <p:spPr>
          <a:xfrm>
            <a:off x="685800" y="1885950"/>
            <a:ext cx="1905000" cy="1754327"/>
          </a:xfrm>
          <a:prstGeom prst="rect">
            <a:avLst/>
          </a:prstGeom>
          <a:noFill/>
        </p:spPr>
        <p:txBody>
          <a:bodyPr wrap="square" rtlCol="0">
            <a:spAutoFit/>
          </a:bodyPr>
          <a:lstStyle/>
          <a:p>
            <a:r>
              <a:rPr lang="en-US" dirty="0" smtClean="0"/>
              <a:t>Granville PS</a:t>
            </a:r>
          </a:p>
          <a:p>
            <a:r>
              <a:rPr lang="en-US" dirty="0" smtClean="0"/>
              <a:t>Granville East PS</a:t>
            </a:r>
          </a:p>
          <a:p>
            <a:r>
              <a:rPr lang="en-US" dirty="0" smtClean="0"/>
              <a:t>Granville South PS</a:t>
            </a:r>
          </a:p>
          <a:p>
            <a:r>
              <a:rPr lang="en-US" dirty="0" smtClean="0"/>
              <a:t>Punchbowl PS</a:t>
            </a:r>
          </a:p>
          <a:p>
            <a:r>
              <a:rPr lang="en-US" dirty="0" smtClean="0"/>
              <a:t>Wiley Park PS</a:t>
            </a:r>
          </a:p>
          <a:p>
            <a:r>
              <a:rPr lang="en-US" dirty="0" err="1" smtClean="0"/>
              <a:t>Sefton</a:t>
            </a:r>
            <a:r>
              <a:rPr lang="en-US" dirty="0" smtClean="0"/>
              <a:t> IS</a:t>
            </a:r>
            <a:endParaRPr lang="en-US" dirty="0"/>
          </a:p>
        </p:txBody>
      </p:sp>
      <p:sp>
        <p:nvSpPr>
          <p:cNvPr id="11" name="TextBox 10"/>
          <p:cNvSpPr txBox="1"/>
          <p:nvPr/>
        </p:nvSpPr>
        <p:spPr>
          <a:xfrm>
            <a:off x="6781800" y="1809750"/>
            <a:ext cx="1905000" cy="1200329"/>
          </a:xfrm>
          <a:prstGeom prst="rect">
            <a:avLst/>
          </a:prstGeom>
          <a:noFill/>
        </p:spPr>
        <p:txBody>
          <a:bodyPr wrap="square" rtlCol="0">
            <a:spAutoFit/>
          </a:bodyPr>
          <a:lstStyle/>
          <a:p>
            <a:r>
              <a:rPr lang="en-US" dirty="0" smtClean="0"/>
              <a:t>Funded by PSP Regional Initiatives: South Western Sydney</a:t>
            </a:r>
          </a:p>
        </p:txBody>
      </p:sp>
    </p:spTree>
    <p:extLst>
      <p:ext uri="{BB962C8B-B14F-4D97-AF65-F5344CB8AC3E}">
        <p14:creationId xmlns:p14="http://schemas.microsoft.com/office/powerpoint/2010/main" val="1238921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05978"/>
            <a:ext cx="7772400" cy="708422"/>
          </a:xfrm>
          <a:solidFill>
            <a:schemeClr val="accent2">
              <a:lumMod val="20000"/>
              <a:lumOff val="80000"/>
            </a:schemeClr>
          </a:solidFill>
        </p:spPr>
        <p:txBody>
          <a:bodyPr>
            <a:normAutofit fontScale="90000"/>
          </a:bodyPr>
          <a:lstStyle/>
          <a:p>
            <a:r>
              <a:rPr lang="en-US" dirty="0" smtClean="0"/>
              <a:t>Each round follows a set format</a:t>
            </a:r>
            <a:endParaRPr lang="en-US" dirty="0"/>
          </a:p>
        </p:txBody>
      </p:sp>
      <p:graphicFrame>
        <p:nvGraphicFramePr>
          <p:cNvPr id="7" name="Content Placeholder 6"/>
          <p:cNvGraphicFramePr>
            <a:graphicFrameLocks noGrp="1"/>
          </p:cNvGraphicFramePr>
          <p:nvPr>
            <p:ph idx="1"/>
          </p:nvPr>
        </p:nvGraphicFramePr>
        <p:xfrm>
          <a:off x="685800" y="1200150"/>
          <a:ext cx="77724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72BE2CC2-EC25-8B40-86BC-4984328F184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1C8100DC-2BED-1247-B87F-E86B77BCE4B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CC0D2465-B86F-6644-BC0F-03292C122E8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04748141-CFDD-C14C-B59A-AC5BCA29F55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BE91FA16-DD12-5D4E-8670-64E37F18706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7"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tx1">
              <a:lumMod val="95000"/>
              <a:lumOff val="5000"/>
            </a:schemeClr>
          </a:solidFill>
        </p:spPr>
        <p:txBody>
          <a:bodyPr>
            <a:normAutofit/>
          </a:bodyPr>
          <a:lstStyle/>
          <a:p>
            <a:r>
              <a:rPr lang="en-US" dirty="0" smtClean="0">
                <a:solidFill>
                  <a:schemeClr val="bg1"/>
                </a:solidFill>
              </a:rPr>
              <a:t>Instructional Rounds </a:t>
            </a:r>
            <a:endParaRPr lang="en-US" dirty="0">
              <a:solidFill>
                <a:schemeClr val="bg1"/>
              </a:solidFill>
            </a:endParaRPr>
          </a:p>
        </p:txBody>
      </p:sp>
      <p:sp>
        <p:nvSpPr>
          <p:cNvPr id="8" name="Text Placeholder 7"/>
          <p:cNvSpPr>
            <a:spLocks noGrp="1"/>
          </p:cNvSpPr>
          <p:nvPr>
            <p:ph type="body" idx="1"/>
          </p:nvPr>
        </p:nvSpPr>
        <p:spPr>
          <a:solidFill>
            <a:schemeClr val="accent6">
              <a:lumMod val="20000"/>
              <a:lumOff val="80000"/>
            </a:schemeClr>
          </a:solidFill>
        </p:spPr>
        <p:txBody>
          <a:bodyPr/>
          <a:lstStyle/>
          <a:p>
            <a:r>
              <a:rPr lang="en-US" dirty="0" smtClean="0">
                <a:solidFill>
                  <a:srgbClr val="800000"/>
                </a:solidFill>
              </a:rPr>
              <a:t>What it is</a:t>
            </a:r>
            <a:endParaRPr lang="en-US" dirty="0">
              <a:solidFill>
                <a:srgbClr val="800000"/>
              </a:solidFill>
            </a:endParaRPr>
          </a:p>
        </p:txBody>
      </p:sp>
      <p:sp>
        <p:nvSpPr>
          <p:cNvPr id="6" name="Content Placeholder 5"/>
          <p:cNvSpPr>
            <a:spLocks noGrp="1"/>
          </p:cNvSpPr>
          <p:nvPr>
            <p:ph sz="half" idx="2"/>
          </p:nvPr>
        </p:nvSpPr>
        <p:spPr/>
        <p:txBody>
          <a:bodyPr>
            <a:normAutofit fontScale="92500" lnSpcReduction="20000"/>
          </a:bodyPr>
          <a:lstStyle/>
          <a:p>
            <a:r>
              <a:rPr lang="en-US" dirty="0" smtClean="0">
                <a:ea typeface="ＭＳ Ｐゴシック" pitchFamily="-106" charset="-128"/>
                <a:cs typeface="ＭＳ Ｐゴシック" pitchFamily="-106" charset="-128"/>
              </a:rPr>
              <a:t>Process designed to use discussions about learning and teaching as the vehicle for improving school practice</a:t>
            </a:r>
          </a:p>
          <a:p>
            <a:r>
              <a:rPr lang="en-US" dirty="0" smtClean="0">
                <a:ea typeface="ＭＳ Ｐゴシック" pitchFamily="-106" charset="-128"/>
                <a:cs typeface="ＭＳ Ｐゴシック" pitchFamily="-106" charset="-128"/>
              </a:rPr>
              <a:t>Based on a coherent theory of school improvement</a:t>
            </a:r>
          </a:p>
          <a:p>
            <a:r>
              <a:rPr lang="en-US" dirty="0" smtClean="0">
                <a:ea typeface="ＭＳ Ｐゴシック" pitchFamily="-106" charset="-128"/>
                <a:cs typeface="ＭＳ Ｐゴシック" pitchFamily="-106" charset="-128"/>
              </a:rPr>
              <a:t>Has its own explicit practice  using a set of protocols for observing, </a:t>
            </a:r>
            <a:r>
              <a:rPr lang="en-US" dirty="0" err="1" smtClean="0">
                <a:ea typeface="ＭＳ Ｐゴシック" pitchFamily="-106" charset="-128"/>
                <a:cs typeface="ＭＳ Ｐゴシック" pitchFamily="-106" charset="-128"/>
              </a:rPr>
              <a:t>analysing</a:t>
            </a:r>
            <a:r>
              <a:rPr lang="en-US" dirty="0" smtClean="0">
                <a:ea typeface="ＭＳ Ｐゴシック" pitchFamily="-106" charset="-128"/>
                <a:cs typeface="ＭＳ Ｐゴシック" pitchFamily="-106" charset="-128"/>
              </a:rPr>
              <a:t> and proposing action</a:t>
            </a:r>
          </a:p>
          <a:p>
            <a:endParaRPr lang="en-US" dirty="0"/>
          </a:p>
        </p:txBody>
      </p:sp>
      <p:sp>
        <p:nvSpPr>
          <p:cNvPr id="9" name="Text Placeholder 8"/>
          <p:cNvSpPr>
            <a:spLocks noGrp="1"/>
          </p:cNvSpPr>
          <p:nvPr>
            <p:ph type="body" sz="quarter" idx="3"/>
          </p:nvPr>
        </p:nvSpPr>
        <p:spPr>
          <a:solidFill>
            <a:schemeClr val="accent6">
              <a:lumMod val="20000"/>
              <a:lumOff val="80000"/>
            </a:schemeClr>
          </a:solidFill>
        </p:spPr>
        <p:txBody>
          <a:bodyPr/>
          <a:lstStyle/>
          <a:p>
            <a:r>
              <a:rPr lang="en-US" dirty="0" smtClean="0">
                <a:solidFill>
                  <a:srgbClr val="800000"/>
                </a:solidFill>
              </a:rPr>
              <a:t>What it’s not</a:t>
            </a:r>
            <a:endParaRPr lang="en-US" dirty="0">
              <a:solidFill>
                <a:srgbClr val="800000"/>
              </a:solidFill>
            </a:endParaRPr>
          </a:p>
        </p:txBody>
      </p:sp>
      <p:sp>
        <p:nvSpPr>
          <p:cNvPr id="10" name="Content Placeholder 9"/>
          <p:cNvSpPr>
            <a:spLocks noGrp="1"/>
          </p:cNvSpPr>
          <p:nvPr>
            <p:ph sz="quarter" idx="4"/>
          </p:nvPr>
        </p:nvSpPr>
        <p:spPr/>
        <p:txBody>
          <a:bodyPr/>
          <a:lstStyle/>
          <a:p>
            <a:r>
              <a:rPr lang="en-US" dirty="0" smtClean="0">
                <a:ea typeface="ＭＳ Ｐゴシック" pitchFamily="-106" charset="-128"/>
                <a:cs typeface="ＭＳ Ｐゴシック" pitchFamily="-106" charset="-128"/>
              </a:rPr>
              <a:t>A program: it’s a process</a:t>
            </a:r>
          </a:p>
          <a:p>
            <a:r>
              <a:rPr lang="en-US" dirty="0" smtClean="0">
                <a:ea typeface="ＭＳ Ｐゴシック" pitchFamily="-106" charset="-128"/>
                <a:cs typeface="ＭＳ Ｐゴシック" pitchFamily="-106" charset="-128"/>
              </a:rPr>
              <a:t>Imposed by an outside agency</a:t>
            </a:r>
          </a:p>
          <a:p>
            <a:r>
              <a:rPr lang="en-US" dirty="0" smtClean="0">
                <a:ea typeface="ＭＳ Ｐゴシック" pitchFamily="-106" charset="-128"/>
                <a:cs typeface="ＭＳ Ｐゴシック" pitchFamily="-106" charset="-128"/>
              </a:rPr>
              <a:t>An avenue for judging the efficiency or quality of individual teachers</a:t>
            </a:r>
          </a:p>
          <a:p>
            <a:r>
              <a:rPr lang="en-US" dirty="0" smtClean="0">
                <a:ea typeface="ＭＳ Ｐゴシック" pitchFamily="-106" charset="-128"/>
                <a:cs typeface="ＭＳ Ｐゴシック" pitchFamily="-106" charset="-128"/>
              </a:rPr>
              <a:t>Quick fix</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build="p" animBg="1"/>
      <p:bldP spid="6" grpId="0" build="p"/>
      <p:bldP spid="9" grpId="0" build="p" animBg="1"/>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2">
              <a:lumMod val="20000"/>
              <a:lumOff val="80000"/>
            </a:schemeClr>
          </a:solidFill>
        </p:spPr>
        <p:txBody>
          <a:bodyPr/>
          <a:lstStyle/>
          <a:p>
            <a:r>
              <a:rPr lang="en-US" dirty="0" smtClean="0"/>
              <a:t>How it looks – Granville South PS</a:t>
            </a:r>
            <a:endParaRPr lang="en-US" dirty="0"/>
          </a:p>
        </p:txBody>
      </p:sp>
      <p:sp>
        <p:nvSpPr>
          <p:cNvPr id="6" name="Content Placeholder 5"/>
          <p:cNvSpPr>
            <a:spLocks noGrp="1"/>
          </p:cNvSpPr>
          <p:nvPr>
            <p:ph sz="half" idx="2"/>
          </p:nvPr>
        </p:nvSpPr>
        <p:spPr/>
        <p:txBody>
          <a:bodyPr>
            <a:normAutofit fontScale="62500" lnSpcReduction="20000"/>
          </a:bodyPr>
          <a:lstStyle/>
          <a:p>
            <a:pPr lvl="0"/>
            <a:r>
              <a:rPr lang="en-AU" dirty="0" smtClean="0"/>
              <a:t>Granville South Public School – supports the need for creating different paths to the future </a:t>
            </a:r>
            <a:endParaRPr lang="en-US" dirty="0" smtClean="0"/>
          </a:p>
          <a:p>
            <a:pPr lvl="0"/>
            <a:r>
              <a:rPr lang="en-AU" dirty="0" smtClean="0"/>
              <a:t>School motto: LOOK AHEAD</a:t>
            </a:r>
            <a:endParaRPr lang="en-US" dirty="0" smtClean="0"/>
          </a:p>
          <a:p>
            <a:pPr lvl="0"/>
            <a:r>
              <a:rPr lang="en-AU" dirty="0" smtClean="0"/>
              <a:t>Built a learning community – watching, listening and learning from each other</a:t>
            </a:r>
            <a:endParaRPr lang="en-US" dirty="0" smtClean="0"/>
          </a:p>
          <a:p>
            <a:pPr lvl="0"/>
            <a:r>
              <a:rPr lang="en-AU" dirty="0" smtClean="0"/>
              <a:t>Focus is on improved student outcomes and improved teaching = excellent results </a:t>
            </a:r>
            <a:endParaRPr lang="en-US" dirty="0" smtClean="0"/>
          </a:p>
          <a:p>
            <a:pPr lvl="0"/>
            <a:r>
              <a:rPr lang="en-AU" dirty="0" smtClean="0"/>
              <a:t>All staff are aware of the philosophy – strong instructional rounds team dedicated to the process</a:t>
            </a:r>
            <a:endParaRPr lang="en-US" dirty="0" smtClean="0"/>
          </a:p>
          <a:p>
            <a:endParaRPr lang="en-US" dirty="0"/>
          </a:p>
        </p:txBody>
      </p:sp>
      <p:pic>
        <p:nvPicPr>
          <p:cNvPr id="7" name="Content Placeholder 6" descr="Chantal.jpg"/>
          <p:cNvPicPr>
            <a:picLocks noGrp="1" noChangeAspect="1"/>
          </p:cNvPicPr>
          <p:nvPr>
            <p:ph sz="half" idx="1"/>
          </p:nvPr>
        </p:nvPicPr>
        <p:blipFill>
          <a:blip r:embed="rId3"/>
          <a:srcRect t="-6027" b="-6027"/>
          <a:stretch>
            <a:fillRect/>
          </a:stretch>
        </p:blipFill>
        <p:spPr>
          <a:solidFill>
            <a:schemeClr val="accent2">
              <a:lumMod val="75000"/>
            </a:schemeClr>
          </a:solid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342901"/>
            <a:ext cx="4040188" cy="685800"/>
          </a:xfrm>
          <a:solidFill>
            <a:schemeClr val="accent2">
              <a:lumMod val="20000"/>
              <a:lumOff val="80000"/>
            </a:schemeClr>
          </a:solidFill>
        </p:spPr>
        <p:txBody>
          <a:bodyPr>
            <a:normAutofit fontScale="92500" lnSpcReduction="20000"/>
          </a:bodyPr>
          <a:lstStyle/>
          <a:p>
            <a:r>
              <a:rPr lang="en-US" dirty="0" smtClean="0"/>
              <a:t>Step 1: Host school identifies a problem of practice</a:t>
            </a:r>
            <a:endParaRPr lang="en-US" dirty="0"/>
          </a:p>
        </p:txBody>
      </p:sp>
      <p:sp>
        <p:nvSpPr>
          <p:cNvPr id="10" name="Content Placeholder 9"/>
          <p:cNvSpPr>
            <a:spLocks noGrp="1"/>
          </p:cNvSpPr>
          <p:nvPr>
            <p:ph sz="half" idx="2"/>
          </p:nvPr>
        </p:nvSpPr>
        <p:spPr>
          <a:xfrm>
            <a:off x="457200" y="1143001"/>
            <a:ext cx="4040188" cy="3451622"/>
          </a:xfrm>
        </p:spPr>
        <p:txBody>
          <a:bodyPr>
            <a:normAutofit fontScale="92500"/>
          </a:bodyPr>
          <a:lstStyle/>
          <a:p>
            <a:pPr lvl="0"/>
            <a:r>
              <a:rPr lang="en-US" dirty="0" smtClean="0"/>
              <a:t>Focuses on the “instructional core” – relationship between teacher, students &amp; content</a:t>
            </a:r>
          </a:p>
          <a:p>
            <a:pPr lvl="0"/>
            <a:r>
              <a:rPr lang="en-US" dirty="0" smtClean="0"/>
              <a:t>Is directly observable </a:t>
            </a:r>
          </a:p>
          <a:p>
            <a:pPr lvl="0"/>
            <a:r>
              <a:rPr lang="en-US" dirty="0" smtClean="0"/>
              <a:t>Is actionable – can be improved in real time</a:t>
            </a:r>
          </a:p>
          <a:p>
            <a:pPr lvl="0"/>
            <a:r>
              <a:rPr lang="en-US" dirty="0" smtClean="0"/>
              <a:t>Connects to a broader strategy of school improvement</a:t>
            </a:r>
          </a:p>
          <a:p>
            <a:endParaRPr lang="en-US" dirty="0"/>
          </a:p>
        </p:txBody>
      </p:sp>
      <p:sp>
        <p:nvSpPr>
          <p:cNvPr id="12" name="Content Placeholder 11"/>
          <p:cNvSpPr>
            <a:spLocks noGrp="1"/>
          </p:cNvSpPr>
          <p:nvPr>
            <p:ph sz="quarter" idx="4"/>
          </p:nvPr>
        </p:nvSpPr>
        <p:spPr>
          <a:xfrm>
            <a:off x="4645026" y="400051"/>
            <a:ext cx="4041775" cy="4194572"/>
          </a:xfrm>
          <a:solidFill>
            <a:schemeClr val="accent1">
              <a:lumMod val="20000"/>
              <a:lumOff val="80000"/>
            </a:schemeClr>
          </a:solidFill>
        </p:spPr>
        <p:txBody>
          <a:bodyPr/>
          <a:lstStyle/>
          <a:p>
            <a:pPr>
              <a:buNone/>
            </a:pPr>
            <a:r>
              <a:rPr lang="en-US" b="1" dirty="0" smtClean="0"/>
              <a:t>Example: Student Engagement</a:t>
            </a:r>
          </a:p>
          <a:p>
            <a:pPr>
              <a:buNone/>
            </a:pPr>
            <a:endParaRPr lang="en-US" b="1" dirty="0" smtClean="0"/>
          </a:p>
          <a:p>
            <a:pPr lvl="0"/>
            <a:r>
              <a:rPr lang="en-AU" dirty="0" smtClean="0"/>
              <a:t>How are students encouraged to think hard?</a:t>
            </a:r>
            <a:endParaRPr lang="en-US" dirty="0" smtClean="0"/>
          </a:p>
          <a:p>
            <a:pPr lvl="0"/>
            <a:r>
              <a:rPr lang="en-AU" dirty="0" smtClean="0"/>
              <a:t>How are students encouraged to feel good?</a:t>
            </a:r>
            <a:endParaRPr lang="en-US" dirty="0" smtClean="0"/>
          </a:p>
          <a:p>
            <a:pPr lvl="0"/>
            <a:r>
              <a:rPr lang="en-AU" dirty="0" smtClean="0"/>
              <a:t>How are students encouraged to become better learners?</a:t>
            </a:r>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28601"/>
            <a:ext cx="4040188" cy="742950"/>
          </a:xfrm>
          <a:solidFill>
            <a:schemeClr val="accent3">
              <a:lumMod val="20000"/>
              <a:lumOff val="80000"/>
            </a:schemeClr>
          </a:solidFill>
        </p:spPr>
        <p:txBody>
          <a:bodyPr/>
          <a:lstStyle/>
          <a:p>
            <a:r>
              <a:rPr lang="en-US" dirty="0" smtClean="0">
                <a:solidFill>
                  <a:srgbClr val="008000"/>
                </a:solidFill>
              </a:rPr>
              <a:t>Step 2: Research and Discuss</a:t>
            </a:r>
            <a:endParaRPr lang="en-US" dirty="0">
              <a:solidFill>
                <a:srgbClr val="008000"/>
              </a:solidFill>
            </a:endParaRPr>
          </a:p>
        </p:txBody>
      </p:sp>
      <p:sp>
        <p:nvSpPr>
          <p:cNvPr id="4" name="Content Placeholder 3"/>
          <p:cNvSpPr>
            <a:spLocks noGrp="1"/>
          </p:cNvSpPr>
          <p:nvPr>
            <p:ph sz="half" idx="2"/>
          </p:nvPr>
        </p:nvSpPr>
        <p:spPr>
          <a:xfrm>
            <a:off x="533400" y="1257301"/>
            <a:ext cx="3810000" cy="3337322"/>
          </a:xfrm>
        </p:spPr>
        <p:txBody>
          <a:bodyPr>
            <a:normAutofit fontScale="92500" lnSpcReduction="10000"/>
          </a:bodyPr>
          <a:lstStyle/>
          <a:p>
            <a:r>
              <a:rPr lang="en-US" dirty="0" smtClean="0"/>
              <a:t>Reading and input from an expert in the area </a:t>
            </a:r>
          </a:p>
          <a:p>
            <a:r>
              <a:rPr lang="en-US" dirty="0" smtClean="0"/>
              <a:t>What would be the optimal teaching and learning for this problem of practice?</a:t>
            </a:r>
          </a:p>
          <a:p>
            <a:r>
              <a:rPr lang="en-US" dirty="0" smtClean="0"/>
              <a:t>What would the teachers be saying/ doing?</a:t>
            </a:r>
          </a:p>
          <a:p>
            <a:r>
              <a:rPr lang="en-US" dirty="0" smtClean="0"/>
              <a:t>What would the tasks that are given to students look like?</a:t>
            </a:r>
          </a:p>
          <a:p>
            <a:endParaRPr lang="en-US" dirty="0"/>
          </a:p>
        </p:txBody>
      </p:sp>
      <p:sp>
        <p:nvSpPr>
          <p:cNvPr id="6" name="Content Placeholder 5"/>
          <p:cNvSpPr>
            <a:spLocks noGrp="1"/>
          </p:cNvSpPr>
          <p:nvPr>
            <p:ph sz="quarter" idx="4"/>
          </p:nvPr>
        </p:nvSpPr>
        <p:spPr>
          <a:xfrm>
            <a:off x="4800599" y="285750"/>
            <a:ext cx="3733801" cy="4308873"/>
          </a:xfrm>
          <a:solidFill>
            <a:schemeClr val="accent3">
              <a:lumMod val="20000"/>
              <a:lumOff val="80000"/>
            </a:schemeClr>
          </a:solidFill>
        </p:spPr>
        <p:txBody>
          <a:bodyPr>
            <a:normAutofit fontScale="92500"/>
          </a:bodyPr>
          <a:lstStyle/>
          <a:p>
            <a:pPr>
              <a:buNone/>
            </a:pPr>
            <a:r>
              <a:rPr lang="en-US" b="1" dirty="0" smtClean="0"/>
              <a:t>Example: Student Welfare</a:t>
            </a:r>
          </a:p>
          <a:p>
            <a:pPr>
              <a:buNone/>
            </a:pPr>
            <a:endParaRPr lang="en-US" dirty="0" smtClean="0"/>
          </a:p>
          <a:p>
            <a:pPr>
              <a:buNone/>
            </a:pPr>
            <a:r>
              <a:rPr lang="en-US" dirty="0" smtClean="0"/>
              <a:t>Pre-reading – chapters from </a:t>
            </a:r>
            <a:r>
              <a:rPr lang="en-US" i="1" dirty="0" smtClean="0"/>
              <a:t>School is for Me</a:t>
            </a:r>
          </a:p>
          <a:p>
            <a:pPr>
              <a:buNone/>
            </a:pPr>
            <a:r>
              <a:rPr lang="en-US" dirty="0" smtClean="0"/>
              <a:t>Articles and videos placed on the </a:t>
            </a:r>
            <a:r>
              <a:rPr lang="en-US" dirty="0" err="1" smtClean="0"/>
              <a:t>creatingapath</a:t>
            </a:r>
            <a:r>
              <a:rPr lang="en-US" dirty="0" smtClean="0"/>
              <a:t> </a:t>
            </a:r>
            <a:r>
              <a:rPr lang="en-US" dirty="0" err="1" smtClean="0"/>
              <a:t>ning</a:t>
            </a:r>
            <a:endParaRPr lang="en-US" dirty="0" smtClean="0"/>
          </a:p>
          <a:p>
            <a:pPr>
              <a:buNone/>
            </a:pPr>
            <a:r>
              <a:rPr lang="en-US" dirty="0" smtClean="0"/>
              <a:t>Input from Barbara – research on student engagement</a:t>
            </a:r>
          </a:p>
          <a:p>
            <a:pPr>
              <a:buNone/>
            </a:pPr>
            <a:r>
              <a:rPr lang="en-US" dirty="0" smtClean="0"/>
              <a:t>Input from Chantal – practice related to the </a:t>
            </a:r>
            <a:r>
              <a:rPr lang="en-US" dirty="0" err="1" smtClean="0"/>
              <a:t>MEe</a:t>
            </a:r>
            <a:r>
              <a:rPr lang="en-US" dirty="0" smtClean="0"/>
              <a:t> framework</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361951"/>
            <a:ext cx="4040188" cy="533400"/>
          </a:xfrm>
          <a:solidFill>
            <a:schemeClr val="accent6">
              <a:lumMod val="20000"/>
              <a:lumOff val="80000"/>
            </a:schemeClr>
          </a:solidFill>
        </p:spPr>
        <p:txBody>
          <a:bodyPr/>
          <a:lstStyle/>
          <a:p>
            <a:r>
              <a:rPr lang="en-US" dirty="0" smtClean="0"/>
              <a:t>Step 3: Observation</a:t>
            </a:r>
            <a:endParaRPr lang="en-US" dirty="0"/>
          </a:p>
        </p:txBody>
      </p:sp>
      <p:sp>
        <p:nvSpPr>
          <p:cNvPr id="4" name="Content Placeholder 3"/>
          <p:cNvSpPr>
            <a:spLocks noGrp="1"/>
          </p:cNvSpPr>
          <p:nvPr>
            <p:ph sz="half" idx="2"/>
          </p:nvPr>
        </p:nvSpPr>
        <p:spPr>
          <a:xfrm>
            <a:off x="457200" y="1123950"/>
            <a:ext cx="4040188" cy="3470672"/>
          </a:xfrm>
        </p:spPr>
        <p:txBody>
          <a:bodyPr>
            <a:normAutofit fontScale="85000" lnSpcReduction="10000"/>
          </a:bodyPr>
          <a:lstStyle/>
          <a:p>
            <a:pPr lvl="0"/>
            <a:r>
              <a:rPr lang="en-US" dirty="0" smtClean="0"/>
              <a:t>Observation teams go into classrooms &amp; collect data that is:</a:t>
            </a:r>
          </a:p>
          <a:p>
            <a:pPr lvl="1"/>
            <a:r>
              <a:rPr lang="en-US" dirty="0" smtClean="0"/>
              <a:t>descriptive, not evaluative</a:t>
            </a:r>
          </a:p>
          <a:p>
            <a:pPr lvl="1"/>
            <a:r>
              <a:rPr lang="en-US" dirty="0" smtClean="0"/>
              <a:t>about the instructional core</a:t>
            </a:r>
          </a:p>
          <a:p>
            <a:pPr lvl="1"/>
            <a:r>
              <a:rPr lang="en-US" dirty="0" smtClean="0"/>
              <a:t>related to the problem of practice</a:t>
            </a:r>
          </a:p>
          <a:p>
            <a:pPr lvl="0"/>
            <a:r>
              <a:rPr lang="en-US" dirty="0" smtClean="0"/>
              <a:t>May include a specific format for observation note- taking:</a:t>
            </a:r>
          </a:p>
          <a:p>
            <a:pPr lvl="1"/>
            <a:r>
              <a:rPr lang="en-US" sz="2118" b="1" i="1" dirty="0" smtClean="0">
                <a:solidFill>
                  <a:srgbClr val="FF6600"/>
                </a:solidFill>
              </a:rPr>
              <a:t>What are the students/ saying?</a:t>
            </a:r>
          </a:p>
          <a:p>
            <a:pPr lvl="1"/>
            <a:r>
              <a:rPr lang="en-US" sz="2118" b="1" i="1" dirty="0" smtClean="0">
                <a:solidFill>
                  <a:srgbClr val="FF6600"/>
                </a:solidFill>
              </a:rPr>
              <a:t>What are the teachers doing/saying?</a:t>
            </a:r>
          </a:p>
          <a:p>
            <a:pPr lvl="1"/>
            <a:r>
              <a:rPr lang="en-US" sz="2118" b="1" i="1" dirty="0" smtClean="0">
                <a:solidFill>
                  <a:srgbClr val="FF6600"/>
                </a:solidFill>
              </a:rPr>
              <a:t>What is the task?</a:t>
            </a:r>
          </a:p>
          <a:p>
            <a:endParaRPr lang="en-US" dirty="0"/>
          </a:p>
        </p:txBody>
      </p:sp>
      <p:pic>
        <p:nvPicPr>
          <p:cNvPr id="6" name="Content Placeholder 5" descr="Linda.jpg"/>
          <p:cNvPicPr>
            <a:picLocks noGrp="1" noChangeAspect="1"/>
          </p:cNvPicPr>
          <p:nvPr>
            <p:ph sz="quarter" idx="4"/>
          </p:nvPr>
        </p:nvPicPr>
        <p:blipFill>
          <a:blip r:embed="rId3"/>
          <a:srcRect t="-234" b="-234"/>
          <a:stretch>
            <a:fillRect/>
          </a:stretch>
        </p:blipFill>
        <p:spPr>
          <a:solidFill>
            <a:schemeClr val="accent6">
              <a:lumMod val="50000"/>
            </a:schemeClr>
          </a:solidFill>
          <a:ln w="25400" cap="rnd">
            <a:solidFill>
              <a:schemeClr val="accent6">
                <a:lumMod val="50000"/>
              </a:schemeClr>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85751"/>
            <a:ext cx="4040188" cy="685800"/>
          </a:xfrm>
          <a:solidFill>
            <a:schemeClr val="accent2">
              <a:lumMod val="60000"/>
              <a:lumOff val="40000"/>
            </a:schemeClr>
          </a:solidFill>
        </p:spPr>
        <p:txBody>
          <a:bodyPr/>
          <a:lstStyle/>
          <a:p>
            <a:r>
              <a:rPr lang="en-US" dirty="0" smtClean="0"/>
              <a:t>Step 4: Observation Debrief</a:t>
            </a:r>
            <a:endParaRPr lang="en-US" dirty="0"/>
          </a:p>
        </p:txBody>
      </p:sp>
      <p:sp>
        <p:nvSpPr>
          <p:cNvPr id="4" name="Content Placeholder 3"/>
          <p:cNvSpPr>
            <a:spLocks noGrp="1"/>
          </p:cNvSpPr>
          <p:nvPr>
            <p:ph sz="half" idx="2"/>
          </p:nvPr>
        </p:nvSpPr>
        <p:spPr>
          <a:xfrm>
            <a:off x="457200" y="1200150"/>
            <a:ext cx="4040188" cy="3394472"/>
          </a:xfrm>
        </p:spPr>
        <p:txBody>
          <a:bodyPr>
            <a:normAutofit/>
          </a:bodyPr>
          <a:lstStyle/>
          <a:p>
            <a:r>
              <a:rPr lang="en-US" dirty="0" smtClean="0"/>
              <a:t>Observation teams discuss the data:</a:t>
            </a:r>
          </a:p>
          <a:p>
            <a:pPr lvl="1"/>
            <a:r>
              <a:rPr lang="en-US" dirty="0" smtClean="0"/>
              <a:t>Describe what you saw</a:t>
            </a:r>
          </a:p>
          <a:p>
            <a:pPr lvl="1"/>
            <a:r>
              <a:rPr lang="en-US" dirty="0" smtClean="0"/>
              <a:t>Analyze the descriptive evidence (What patterns do you see?)</a:t>
            </a:r>
          </a:p>
          <a:p>
            <a:pPr lvl="1"/>
            <a:r>
              <a:rPr lang="en-US" dirty="0" smtClean="0"/>
              <a:t>Predict what the students will learn</a:t>
            </a:r>
          </a:p>
          <a:p>
            <a:endParaRPr lang="en-US" dirty="0"/>
          </a:p>
        </p:txBody>
      </p:sp>
      <p:pic>
        <p:nvPicPr>
          <p:cNvPr id="9" name="Content Placeholder 8" descr="Sheri.jpg"/>
          <p:cNvPicPr>
            <a:picLocks noGrp="1" noChangeAspect="1"/>
          </p:cNvPicPr>
          <p:nvPr>
            <p:ph sz="quarter" idx="4"/>
          </p:nvPr>
        </p:nvPicPr>
        <p:blipFill>
          <a:blip r:embed="rId3" cstate="print"/>
          <a:srcRect l="-5964" r="-5964"/>
          <a:stretch>
            <a:fillRect/>
          </a:stretch>
        </p:blipFill>
        <p:spPr>
          <a:xfrm>
            <a:off x="4419600" y="1962150"/>
            <a:ext cx="4041775" cy="2708275"/>
          </a:xfrm>
          <a:ln w="25400" cap="rnd">
            <a:solidFill>
              <a:srgbClr val="800000"/>
            </a:solidFill>
          </a:ln>
        </p:spPr>
      </p:pic>
      <p:sp>
        <p:nvSpPr>
          <p:cNvPr id="8" name="TextBox 7"/>
          <p:cNvSpPr txBox="1"/>
          <p:nvPr/>
        </p:nvSpPr>
        <p:spPr>
          <a:xfrm>
            <a:off x="4648200" y="285750"/>
            <a:ext cx="3810000" cy="1600438"/>
          </a:xfrm>
          <a:prstGeom prst="rect">
            <a:avLst/>
          </a:prstGeom>
          <a:noFill/>
        </p:spPr>
        <p:txBody>
          <a:bodyPr wrap="square" rtlCol="0">
            <a:spAutoFit/>
          </a:bodyPr>
          <a:lstStyle/>
          <a:p>
            <a:r>
              <a:rPr lang="en-US" sz="2000" i="1" dirty="0" smtClean="0">
                <a:solidFill>
                  <a:srgbClr val="800000"/>
                </a:solidFill>
              </a:rPr>
              <a:t>If you were a student in this class and did everything the teacher told you to do, what would you know and be able to do?</a:t>
            </a:r>
            <a:endParaRPr lang="en-US" sz="2000" dirty="0" smtClean="0">
              <a:solidFill>
                <a:srgbClr val="800000"/>
              </a:solidFill>
            </a:endParaRP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85751"/>
            <a:ext cx="4040188" cy="609600"/>
          </a:xfrm>
          <a:solidFill>
            <a:schemeClr val="accent1">
              <a:lumMod val="20000"/>
              <a:lumOff val="80000"/>
            </a:schemeClr>
          </a:solidFill>
        </p:spPr>
        <p:txBody>
          <a:bodyPr/>
          <a:lstStyle/>
          <a:p>
            <a:r>
              <a:rPr lang="en-US" dirty="0" smtClean="0"/>
              <a:t>Step 5: Next Level of Work</a:t>
            </a:r>
            <a:endParaRPr lang="en-US" dirty="0"/>
          </a:p>
        </p:txBody>
      </p:sp>
      <p:sp>
        <p:nvSpPr>
          <p:cNvPr id="4" name="Content Placeholder 3"/>
          <p:cNvSpPr>
            <a:spLocks noGrp="1"/>
          </p:cNvSpPr>
          <p:nvPr>
            <p:ph sz="half" idx="2"/>
          </p:nvPr>
        </p:nvSpPr>
        <p:spPr>
          <a:xfrm>
            <a:off x="457200" y="1047750"/>
            <a:ext cx="4040188" cy="3546872"/>
          </a:xfrm>
        </p:spPr>
        <p:txBody>
          <a:bodyPr>
            <a:normAutofit fontScale="85000" lnSpcReduction="10000"/>
          </a:bodyPr>
          <a:lstStyle/>
          <a:p>
            <a:pPr lvl="0"/>
            <a:r>
              <a:rPr lang="en-US" dirty="0" smtClean="0"/>
              <a:t>Group brainstorms the next level of work</a:t>
            </a:r>
          </a:p>
          <a:p>
            <a:pPr lvl="0"/>
            <a:r>
              <a:rPr lang="en-US" dirty="0" smtClean="0"/>
              <a:t>Share group resources, professional development and current initiatives</a:t>
            </a:r>
          </a:p>
          <a:p>
            <a:pPr lvl="0"/>
            <a:r>
              <a:rPr lang="en-US" dirty="0" smtClean="0"/>
              <a:t>Develop a plan for the next level of work for this week/next month/ by the end of the year</a:t>
            </a:r>
          </a:p>
          <a:p>
            <a:pPr lvl="1"/>
            <a:r>
              <a:rPr lang="en-US" dirty="0" smtClean="0"/>
              <a:t>What do teachers need to know to support optimal learning?</a:t>
            </a:r>
          </a:p>
          <a:p>
            <a:pPr lvl="1"/>
            <a:r>
              <a:rPr lang="en-US" dirty="0" smtClean="0"/>
              <a:t>What does the school need to know to support optimal learning?</a:t>
            </a:r>
          </a:p>
          <a:p>
            <a:endParaRPr lang="en-US" dirty="0"/>
          </a:p>
        </p:txBody>
      </p:sp>
      <p:pic>
        <p:nvPicPr>
          <p:cNvPr id="7" name="Content Placeholder 6" descr="Michael.jpg"/>
          <p:cNvPicPr>
            <a:picLocks noGrp="1" noChangeAspect="1"/>
          </p:cNvPicPr>
          <p:nvPr>
            <p:ph sz="quarter" idx="4"/>
          </p:nvPr>
        </p:nvPicPr>
        <p:blipFill>
          <a:blip r:embed="rId3" cstate="print"/>
          <a:srcRect t="-4893" b="-4893"/>
          <a:stretch>
            <a:fillRect/>
          </a:stretch>
        </p:blipFill>
        <p:spPr>
          <a:xfrm>
            <a:off x="4645025" y="1123950"/>
            <a:ext cx="4041775" cy="3470275"/>
          </a:xfrm>
          <a:solidFill>
            <a:schemeClr val="bg2"/>
          </a:solid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chemeClr val="accent2">
              <a:lumMod val="20000"/>
              <a:lumOff val="80000"/>
            </a:schemeClr>
          </a:solidFill>
        </p:spPr>
        <p:txBody>
          <a:bodyPr/>
          <a:lstStyle/>
          <a:p>
            <a:r>
              <a:rPr lang="en-US" dirty="0" smtClean="0"/>
              <a:t>Our Journey – Lessons Learnt</a:t>
            </a:r>
            <a:endParaRPr lang="en-US" dirty="0"/>
          </a:p>
        </p:txBody>
      </p:sp>
      <p:sp>
        <p:nvSpPr>
          <p:cNvPr id="4" name="Content Placeholder 3"/>
          <p:cNvSpPr>
            <a:spLocks noGrp="1"/>
          </p:cNvSpPr>
          <p:nvPr>
            <p:ph sz="half" idx="2"/>
          </p:nvPr>
        </p:nvSpPr>
        <p:spPr>
          <a:solidFill>
            <a:schemeClr val="tx2">
              <a:lumMod val="20000"/>
              <a:lumOff val="80000"/>
            </a:schemeClr>
          </a:solidFill>
          <a:ln w="57150" cmpd="thickThin">
            <a:solidFill>
              <a:schemeClr val="tx2"/>
            </a:solidFill>
          </a:ln>
        </p:spPr>
        <p:txBody>
          <a:bodyPr>
            <a:normAutofit fontScale="32500" lnSpcReduction="20000"/>
          </a:bodyPr>
          <a:lstStyle/>
          <a:p>
            <a:pPr algn="ctr">
              <a:buNone/>
            </a:pPr>
            <a:r>
              <a:rPr lang="en-AU" u="sng" dirty="0" smtClean="0"/>
              <a:t>NORMS OF OUR NETWORK</a:t>
            </a:r>
          </a:p>
          <a:p>
            <a:r>
              <a:rPr lang="en-AU" sz="3385" u="sng" dirty="0" smtClean="0"/>
              <a:t>Commitment:</a:t>
            </a:r>
            <a:r>
              <a:rPr lang="en-AU" sz="3385" dirty="0" smtClean="0"/>
              <a:t> Dates are timetabled in advance and everyone attends regularly and comes well-prepared.</a:t>
            </a:r>
            <a:endParaRPr lang="en-US" sz="3385" dirty="0" smtClean="0"/>
          </a:p>
          <a:p>
            <a:r>
              <a:rPr lang="en-AU" sz="3385" u="sng" dirty="0" smtClean="0"/>
              <a:t>Involvement:</a:t>
            </a:r>
            <a:r>
              <a:rPr lang="en-AU" sz="3385" dirty="0" smtClean="0"/>
              <a:t> Every member contributes to all activities, shares expertise and supports others as we move towards common understandings.</a:t>
            </a:r>
            <a:endParaRPr lang="en-US" sz="3385" dirty="0" smtClean="0"/>
          </a:p>
          <a:p>
            <a:r>
              <a:rPr lang="en-AU" sz="3385" u="sng" dirty="0" smtClean="0"/>
              <a:t>Intellectual Rigour</a:t>
            </a:r>
            <a:r>
              <a:rPr lang="en-AU" sz="3385" dirty="0" smtClean="0"/>
              <a:t>: Every member engages in learning that challenges and mystifies.  We won’t dumb it down.</a:t>
            </a:r>
            <a:endParaRPr lang="en-US" sz="3385" dirty="0" smtClean="0"/>
          </a:p>
          <a:p>
            <a:r>
              <a:rPr lang="en-AU" sz="3385" u="sng" dirty="0" smtClean="0"/>
              <a:t>Trust and consideration</a:t>
            </a:r>
            <a:r>
              <a:rPr lang="en-AU" sz="3385" dirty="0" smtClean="0"/>
              <a:t>: Every member actively invests in listening, acknowledges differences, and trusts others’ ability to grow.</a:t>
            </a:r>
            <a:endParaRPr lang="en-US" sz="3385" dirty="0" smtClean="0"/>
          </a:p>
          <a:p>
            <a:r>
              <a:rPr lang="en-AU" sz="3385" u="sng" dirty="0" smtClean="0"/>
              <a:t>Openness</a:t>
            </a:r>
            <a:r>
              <a:rPr lang="en-AU" sz="3385" dirty="0" smtClean="0"/>
              <a:t>: Every member is open to new ideas and practices, and honestly expresses opinions.</a:t>
            </a:r>
            <a:endParaRPr lang="en-US" sz="3385" dirty="0" smtClean="0"/>
          </a:p>
          <a:p>
            <a:r>
              <a:rPr lang="en-AU" sz="3385" u="sng" dirty="0" smtClean="0"/>
              <a:t>Confidentiality and respect</a:t>
            </a:r>
            <a:r>
              <a:rPr lang="en-AU" sz="3385" dirty="0" smtClean="0"/>
              <a:t>:  Every member maintains confidentiality on sensitive matters and shows respect for the students, teachers and parents in our schools. </a:t>
            </a:r>
            <a:endParaRPr lang="en-US" sz="3385" dirty="0" smtClean="0"/>
          </a:p>
          <a:p>
            <a:r>
              <a:rPr lang="en-AU" sz="3385" u="sng" dirty="0" smtClean="0"/>
              <a:t>Celebration and Laughter</a:t>
            </a:r>
            <a:r>
              <a:rPr lang="en-AU" sz="3385" dirty="0" smtClean="0"/>
              <a:t>: Every member takes opportunities to acknowledge successes – no matter how small – and to share fun and laughter. </a:t>
            </a:r>
            <a:endParaRPr lang="en-US" sz="3385" dirty="0" smtClean="0"/>
          </a:p>
          <a:p>
            <a:endParaRPr lang="en-US" dirty="0"/>
          </a:p>
        </p:txBody>
      </p:sp>
      <p:sp>
        <p:nvSpPr>
          <p:cNvPr id="6" name="Content Placeholder 5"/>
          <p:cNvSpPr>
            <a:spLocks noGrp="1"/>
          </p:cNvSpPr>
          <p:nvPr>
            <p:ph sz="half" idx="1"/>
          </p:nvPr>
        </p:nvSpPr>
        <p:spPr/>
        <p:txBody>
          <a:bodyPr>
            <a:normAutofit fontScale="32500" lnSpcReduction="20000"/>
          </a:bodyPr>
          <a:lstStyle/>
          <a:p>
            <a:r>
              <a:rPr lang="en-US" sz="7000" dirty="0" smtClean="0"/>
              <a:t>Learning takes time</a:t>
            </a:r>
          </a:p>
          <a:p>
            <a:r>
              <a:rPr lang="en-US" sz="7000" dirty="0" smtClean="0"/>
              <a:t>Learning takes commitment</a:t>
            </a:r>
          </a:p>
          <a:p>
            <a:r>
              <a:rPr lang="en-US" sz="7000" dirty="0" smtClean="0"/>
              <a:t>Learning is deepened by collaboration</a:t>
            </a:r>
          </a:p>
          <a:p>
            <a:r>
              <a:rPr lang="en-US" sz="7000" dirty="0" smtClean="0"/>
              <a:t>Learning needs leadership</a:t>
            </a:r>
          </a:p>
          <a:p>
            <a:r>
              <a:rPr lang="en-US" sz="7000" dirty="0" smtClean="0"/>
              <a:t>Learning needs to stay focused on the Instructional Core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accent2">
              <a:lumMod val="20000"/>
              <a:lumOff val="80000"/>
            </a:schemeClr>
          </a:solidFill>
        </p:spPr>
        <p:txBody>
          <a:bodyPr/>
          <a:lstStyle/>
          <a:p>
            <a:r>
              <a:rPr lang="en-US" dirty="0" smtClean="0"/>
              <a:t>Keeping in Touch - </a:t>
            </a:r>
            <a:r>
              <a:rPr lang="en-US" dirty="0" err="1" smtClean="0"/>
              <a:t>Ning</a:t>
            </a:r>
            <a:endParaRPr lang="en-US" dirty="0"/>
          </a:p>
        </p:txBody>
      </p:sp>
      <p:pic>
        <p:nvPicPr>
          <p:cNvPr id="6" name="Content Placeholder 5"/>
          <p:cNvPicPr>
            <a:picLocks noGrp="1"/>
          </p:cNvPicPr>
          <p:nvPr>
            <p:ph idx="1"/>
          </p:nvPr>
        </p:nvPicPr>
        <p:blipFill>
          <a:blip r:embed="rId3"/>
          <a:srcRect l="-25772" r="-25772"/>
          <a:stretch>
            <a:fillRect/>
          </a:stretch>
        </p:blipFill>
        <p:spPr bwMode="auto">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1222772"/>
          </a:xfrm>
          <a:solidFill>
            <a:srgbClr val="800000"/>
          </a:solidFill>
          <a:ln>
            <a:solidFill>
              <a:srgbClr val="800000"/>
            </a:solidFill>
          </a:ln>
        </p:spPr>
        <p:txBody>
          <a:bodyPr>
            <a:normAutofit fontScale="90000"/>
          </a:bodyPr>
          <a:lstStyle/>
          <a:p>
            <a:r>
              <a:rPr lang="en-US" dirty="0" smtClean="0">
                <a:solidFill>
                  <a:schemeClr val="bg1"/>
                </a:solidFill>
              </a:rPr>
              <a:t>Our Journey – long, exciting, challenging, results-</a:t>
            </a:r>
            <a:r>
              <a:rPr lang="en-US" dirty="0" err="1" smtClean="0">
                <a:solidFill>
                  <a:schemeClr val="bg1"/>
                </a:solidFill>
              </a:rPr>
              <a:t>focussed</a:t>
            </a:r>
            <a:endParaRPr lang="en-US" dirty="0">
              <a:solidFill>
                <a:schemeClr val="bg1"/>
              </a:solidFill>
            </a:endParaRPr>
          </a:p>
        </p:txBody>
      </p:sp>
      <p:pic>
        <p:nvPicPr>
          <p:cNvPr id="5" name="Picture 4" descr="Boys.jpg"/>
          <p:cNvPicPr>
            <a:picLocks noChangeAspect="1"/>
          </p:cNvPicPr>
          <p:nvPr/>
        </p:nvPicPr>
        <p:blipFill>
          <a:blip r:embed="rId3"/>
          <a:stretch>
            <a:fillRect/>
          </a:stretch>
        </p:blipFill>
        <p:spPr>
          <a:xfrm>
            <a:off x="4572000" y="1581150"/>
            <a:ext cx="4152900" cy="3200400"/>
          </a:xfrm>
          <a:prstGeom prst="rect">
            <a:avLst/>
          </a:prstGeom>
        </p:spPr>
      </p:pic>
      <p:sp>
        <p:nvSpPr>
          <p:cNvPr id="6" name="Content Placeholder 5"/>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srcRect l="-25772" r="-25772"/>
          <a:stretch>
            <a:fillRect/>
          </a:stretch>
        </p:blipFill>
        <p:spPr bwMode="auto">
          <a:xfrm>
            <a:off x="152400" y="666750"/>
            <a:ext cx="8839200" cy="4191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05979"/>
            <a:ext cx="7086600" cy="857250"/>
          </a:xfrm>
          <a:solidFill>
            <a:schemeClr val="accent2">
              <a:lumMod val="20000"/>
              <a:lumOff val="80000"/>
            </a:schemeClr>
          </a:solidFill>
        </p:spPr>
        <p:txBody>
          <a:bodyPr>
            <a:normAutofit fontScale="90000"/>
          </a:bodyPr>
          <a:lstStyle/>
          <a:p>
            <a:r>
              <a:rPr lang="en-US" dirty="0" smtClean="0"/>
              <a:t/>
            </a:r>
            <a:br>
              <a:rPr lang="en-US" dirty="0" smtClean="0"/>
            </a:br>
            <a:r>
              <a:rPr lang="en-US" dirty="0" smtClean="0"/>
              <a:t>Benefits of Instructional Rounds</a:t>
            </a:r>
            <a:br>
              <a:rPr lang="en-US" dirty="0" smtClean="0"/>
            </a:br>
            <a:endParaRPr lang="en-US" dirty="0"/>
          </a:p>
        </p:txBody>
      </p:sp>
      <p:sp>
        <p:nvSpPr>
          <p:cNvPr id="3" name="Content Placeholder 2"/>
          <p:cNvSpPr>
            <a:spLocks noGrp="1"/>
          </p:cNvSpPr>
          <p:nvPr>
            <p:ph idx="1"/>
          </p:nvPr>
        </p:nvSpPr>
        <p:spPr>
          <a:xfrm>
            <a:off x="1066800" y="1581149"/>
            <a:ext cx="7010400" cy="3013473"/>
          </a:xfrm>
        </p:spPr>
        <p:txBody>
          <a:bodyPr>
            <a:normAutofit fontScale="92500" lnSpcReduction="20000"/>
          </a:bodyPr>
          <a:lstStyle/>
          <a:p>
            <a:pPr lvl="0"/>
            <a:r>
              <a:rPr lang="en-AU" sz="1800" dirty="0" smtClean="0"/>
              <a:t>Power of the network;</a:t>
            </a:r>
          </a:p>
          <a:p>
            <a:pPr lvl="0"/>
            <a:r>
              <a:rPr lang="en-AU" sz="1800" dirty="0" smtClean="0"/>
              <a:t>Provides a school wide picture: snap-shots of a number of classrooms;</a:t>
            </a:r>
          </a:p>
          <a:p>
            <a:pPr lvl="0"/>
            <a:r>
              <a:rPr lang="en-AU" sz="1800" dirty="0" smtClean="0"/>
              <a:t>Evidence-based data collection; </a:t>
            </a:r>
          </a:p>
          <a:p>
            <a:pPr lvl="0"/>
            <a:r>
              <a:rPr lang="en-AU" sz="1800" dirty="0" smtClean="0"/>
              <a:t>Professional dialogue: high quality and focused;</a:t>
            </a:r>
          </a:p>
          <a:p>
            <a:pPr lvl="0"/>
            <a:r>
              <a:rPr lang="en-AU" sz="1800" dirty="0" smtClean="0"/>
              <a:t>Increased professional reading: informed decisions, research based; </a:t>
            </a:r>
          </a:p>
          <a:p>
            <a:pPr lvl="0"/>
            <a:r>
              <a:rPr lang="en-AU" sz="1800" dirty="0" smtClean="0"/>
              <a:t>Professional learning that is based in a school – therefore in context;</a:t>
            </a:r>
          </a:p>
          <a:p>
            <a:pPr lvl="0"/>
            <a:r>
              <a:rPr lang="en-AU" sz="1800" dirty="0" smtClean="0"/>
              <a:t>Problem of Practice fosters deep knowledge and deep understanding;</a:t>
            </a:r>
          </a:p>
          <a:p>
            <a:pPr lvl="0"/>
            <a:r>
              <a:rPr lang="en-AU" sz="1800" dirty="0" smtClean="0"/>
              <a:t>Protocols – keep us focused;</a:t>
            </a:r>
          </a:p>
          <a:p>
            <a:pPr lvl="0"/>
            <a:r>
              <a:rPr lang="en-AU" sz="1800" dirty="0" smtClean="0"/>
              <a:t>Feedback – about strengths and </a:t>
            </a:r>
          </a:p>
          <a:p>
            <a:pPr lvl="0">
              <a:buNone/>
            </a:pPr>
            <a:r>
              <a:rPr lang="en-AU" sz="1800" dirty="0" smtClean="0"/>
              <a:t>	recommendations  for improvement; and </a:t>
            </a:r>
          </a:p>
          <a:p>
            <a:pPr lvl="0">
              <a:buFont typeface="Arial"/>
              <a:buChar char="•"/>
            </a:pPr>
            <a:r>
              <a:rPr lang="en-AU" sz="1800" dirty="0" smtClean="0"/>
              <a:t>Is intellectually stimulating.</a:t>
            </a:r>
            <a:endParaRPr lang="en-US" sz="1800" dirty="0"/>
          </a:p>
        </p:txBody>
      </p:sp>
      <p:sp>
        <p:nvSpPr>
          <p:cNvPr id="4" name="Explosion 2 3"/>
          <p:cNvSpPr/>
          <p:nvPr/>
        </p:nvSpPr>
        <p:spPr>
          <a:xfrm>
            <a:off x="8077200" y="209550"/>
            <a:ext cx="990600" cy="914400"/>
          </a:xfrm>
          <a:prstGeom prst="irregularSeal2">
            <a:avLst/>
          </a:prstGeom>
          <a:ln/>
        </p:spPr>
        <p:style>
          <a:lnRef idx="1">
            <a:schemeClr val="accent1"/>
          </a:lnRef>
          <a:fillRef idx="3">
            <a:schemeClr val="accent1"/>
          </a:fillRef>
          <a:effectRef idx="2">
            <a:schemeClr val="accent1"/>
          </a:effectRef>
          <a:fontRef idx="minor">
            <a:schemeClr val="lt1"/>
          </a:fontRef>
        </p:style>
      </p:sp>
      <p:sp>
        <p:nvSpPr>
          <p:cNvPr id="6" name="TextBox 5"/>
          <p:cNvSpPr txBox="1"/>
          <p:nvPr/>
        </p:nvSpPr>
        <p:spPr>
          <a:xfrm>
            <a:off x="990600" y="1123950"/>
            <a:ext cx="7086600" cy="369332"/>
          </a:xfrm>
          <a:prstGeom prst="rect">
            <a:avLst/>
          </a:prstGeom>
          <a:solidFill>
            <a:schemeClr val="tx2">
              <a:lumMod val="20000"/>
              <a:lumOff val="80000"/>
            </a:schemeClr>
          </a:solidFill>
        </p:spPr>
        <p:txBody>
          <a:bodyPr wrap="square" rtlCol="0">
            <a:spAutoFit/>
          </a:bodyPr>
          <a:lstStyle/>
          <a:p>
            <a:pPr lvl="0" algn="ctr">
              <a:buNone/>
            </a:pPr>
            <a:r>
              <a:rPr lang="en-AU" b="1" u="sng" dirty="0" smtClean="0"/>
              <a:t>What is worthwhile about Instructional Rounds?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05979"/>
            <a:ext cx="7620000" cy="857250"/>
          </a:xfrm>
          <a:solidFill>
            <a:schemeClr val="tx2">
              <a:lumMod val="20000"/>
              <a:lumOff val="80000"/>
            </a:schemeClr>
          </a:solidFill>
        </p:spPr>
        <p:txBody>
          <a:bodyPr>
            <a:noAutofit/>
          </a:bodyPr>
          <a:lstStyle/>
          <a:p>
            <a:r>
              <a:rPr lang="en-AU" sz="3200" b="1" u="sng" dirty="0" smtClean="0"/>
              <a:t>What changes have occurred in our schools?</a:t>
            </a:r>
            <a:endParaRPr lang="en-AU" sz="3200" b="1" u="sng" dirty="0"/>
          </a:p>
        </p:txBody>
      </p:sp>
      <p:sp>
        <p:nvSpPr>
          <p:cNvPr id="3" name="Content Placeholder 2"/>
          <p:cNvSpPr>
            <a:spLocks noGrp="1"/>
          </p:cNvSpPr>
          <p:nvPr>
            <p:ph idx="1"/>
          </p:nvPr>
        </p:nvSpPr>
        <p:spPr/>
        <p:txBody>
          <a:bodyPr>
            <a:normAutofit fontScale="62500" lnSpcReduction="20000"/>
          </a:bodyPr>
          <a:lstStyle/>
          <a:p>
            <a:pPr lvl="0"/>
            <a:r>
              <a:rPr lang="en-AU" dirty="0" smtClean="0"/>
              <a:t>Professional dialogue at executive level around pedagogy and its complexity;</a:t>
            </a:r>
          </a:p>
          <a:p>
            <a:pPr lvl="0"/>
            <a:r>
              <a:rPr lang="en-AU" dirty="0" smtClean="0"/>
              <a:t>Professional learning at whole school level;</a:t>
            </a:r>
          </a:p>
          <a:p>
            <a:pPr lvl="0"/>
            <a:r>
              <a:rPr lang="en-US" dirty="0" smtClean="0"/>
              <a:t>Increased reflection on our own practice;</a:t>
            </a:r>
          </a:p>
          <a:p>
            <a:pPr lvl="0"/>
            <a:r>
              <a:rPr lang="en-AU" dirty="0" smtClean="0"/>
              <a:t>Motivation to change practice in own classrooms;</a:t>
            </a:r>
          </a:p>
          <a:p>
            <a:pPr lvl="0"/>
            <a:r>
              <a:rPr lang="en-AU" dirty="0" smtClean="0"/>
              <a:t>Principals visiting classrooms more frequently;</a:t>
            </a:r>
          </a:p>
          <a:p>
            <a:pPr lvl="0"/>
            <a:r>
              <a:rPr lang="en-AU" dirty="0" smtClean="0"/>
              <a:t>Principals focus more on teaching and learning;</a:t>
            </a:r>
          </a:p>
          <a:p>
            <a:pPr lvl="0"/>
            <a:r>
              <a:rPr lang="en-AU" dirty="0" smtClean="0"/>
              <a:t>Greater appreciation of what classroom teachers do daily;</a:t>
            </a:r>
          </a:p>
          <a:p>
            <a:pPr lvl="0"/>
            <a:r>
              <a:rPr lang="en-AU" dirty="0" smtClean="0"/>
              <a:t>Recommendations taken back to school – shared and implemented; and</a:t>
            </a:r>
          </a:p>
          <a:p>
            <a:pPr lvl="0"/>
            <a:r>
              <a:rPr lang="en-US" dirty="0" smtClean="0"/>
              <a:t>Starting to view problems of practice as challenges.</a:t>
            </a:r>
          </a:p>
          <a:p>
            <a:endParaRPr lang="en-AU" dirty="0"/>
          </a:p>
        </p:txBody>
      </p:sp>
      <p:sp>
        <p:nvSpPr>
          <p:cNvPr id="7" name="Explosion 2 6"/>
          <p:cNvSpPr/>
          <p:nvPr/>
        </p:nvSpPr>
        <p:spPr>
          <a:xfrm>
            <a:off x="289732" y="235232"/>
            <a:ext cx="822960" cy="822960"/>
          </a:xfrm>
          <a:prstGeom prst="irregularSeal2">
            <a:avLst/>
          </a:prstGeom>
          <a:ln/>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rmAutofit fontScale="90000"/>
          </a:bodyPr>
          <a:lstStyle/>
          <a:p>
            <a:r>
              <a:rPr lang="en-AU" sz="4000" b="1" u="sng" dirty="0" smtClean="0"/>
              <a:t>What is the impact on student outcomes</a:t>
            </a:r>
            <a:r>
              <a:rPr lang="en-AU" b="1" u="sng" dirty="0" smtClean="0"/>
              <a:t>?</a:t>
            </a:r>
            <a:endParaRPr lang="en-AU" b="1" u="sng" dirty="0"/>
          </a:p>
        </p:txBody>
      </p:sp>
      <p:sp>
        <p:nvSpPr>
          <p:cNvPr id="3" name="Content Placeholder 2"/>
          <p:cNvSpPr>
            <a:spLocks noGrp="1"/>
          </p:cNvSpPr>
          <p:nvPr>
            <p:ph sz="half" idx="1"/>
          </p:nvPr>
        </p:nvSpPr>
        <p:spPr/>
        <p:txBody>
          <a:bodyPr>
            <a:normAutofit fontScale="77500" lnSpcReduction="20000"/>
          </a:bodyPr>
          <a:lstStyle/>
          <a:p>
            <a:r>
              <a:rPr lang="en-AU" dirty="0" smtClean="0"/>
              <a:t>Student voice is being heard; </a:t>
            </a:r>
          </a:p>
          <a:p>
            <a:r>
              <a:rPr lang="en-AU" dirty="0" smtClean="0"/>
              <a:t>Teachers are seeing learning through the eyes of the students;</a:t>
            </a:r>
          </a:p>
          <a:p>
            <a:r>
              <a:rPr lang="en-AU" dirty="0" smtClean="0"/>
              <a:t>Increased and improved student/student and student/teacher dialogue; and</a:t>
            </a:r>
          </a:p>
          <a:p>
            <a:r>
              <a:rPr lang="en-AU" dirty="0" smtClean="0"/>
              <a:t>Students are becoming more independent learners.</a:t>
            </a:r>
            <a:endParaRPr lang="en-AU" dirty="0"/>
          </a:p>
        </p:txBody>
      </p:sp>
      <p:sp>
        <p:nvSpPr>
          <p:cNvPr id="6" name="Content Placeholder 5"/>
          <p:cNvSpPr>
            <a:spLocks noGrp="1"/>
          </p:cNvSpPr>
          <p:nvPr>
            <p:ph sz="half" idx="2"/>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3" grpI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3733800" cy="3394472"/>
          </a:xfrm>
          <a:solidFill>
            <a:schemeClr val="accent2">
              <a:lumMod val="20000"/>
              <a:lumOff val="80000"/>
            </a:schemeClr>
          </a:solidFill>
        </p:spPr>
        <p:txBody>
          <a:bodyPr>
            <a:normAutofit lnSpcReduction="10000"/>
          </a:bodyPr>
          <a:lstStyle/>
          <a:p>
            <a:pPr marL="0">
              <a:buNone/>
            </a:pPr>
            <a:r>
              <a:rPr lang="en-US" i="1" dirty="0" smtClean="0"/>
              <a:t>When the profession is guided by good questions, the instructional core is strengthened and we move a few steps closer to wisdom.</a:t>
            </a:r>
          </a:p>
          <a:p>
            <a:pPr>
              <a:buNone/>
            </a:pPr>
            <a:r>
              <a:rPr lang="en-US" sz="1946" dirty="0" smtClean="0"/>
              <a:t>Greg </a:t>
            </a:r>
            <a:r>
              <a:rPr lang="en-US" sz="1946" dirty="0" err="1" smtClean="0"/>
              <a:t>Whitby</a:t>
            </a:r>
            <a:r>
              <a:rPr lang="en-US" sz="1946" dirty="0" smtClean="0"/>
              <a:t>, </a:t>
            </a:r>
            <a:r>
              <a:rPr lang="en-US" sz="1946" dirty="0" err="1" smtClean="0"/>
              <a:t>bluyonder</a:t>
            </a:r>
            <a:r>
              <a:rPr lang="en-US" sz="1946" dirty="0" smtClean="0"/>
              <a:t>, August 2011</a:t>
            </a:r>
            <a:endParaRPr lang="en-US" sz="1946" dirty="0"/>
          </a:p>
        </p:txBody>
      </p:sp>
      <p:sp>
        <p:nvSpPr>
          <p:cNvPr id="4" name="Content Placeholder 3"/>
          <p:cNvSpPr>
            <a:spLocks noGrp="1"/>
          </p:cNvSpPr>
          <p:nvPr>
            <p:ph sz="half" idx="2"/>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0"/>
            <a:ext cx="3276599" cy="4572000"/>
          </a:xfrm>
          <a:solidFill>
            <a:schemeClr val="bg2"/>
          </a:solidFill>
        </p:spPr>
        <p:txBody>
          <a:bodyPr>
            <a:normAutofit/>
          </a:bodyPr>
          <a:lstStyle/>
          <a:p>
            <a:r>
              <a:rPr lang="en-US" dirty="0" smtClean="0">
                <a:solidFill>
                  <a:srgbClr val="800000"/>
                </a:solidFill>
              </a:rPr>
              <a:t>Andy Hargreaves, 2006</a:t>
            </a:r>
            <a:br>
              <a:rPr lang="en-US" dirty="0" smtClean="0">
                <a:solidFill>
                  <a:srgbClr val="800000"/>
                </a:solidFill>
              </a:rPr>
            </a:br>
            <a:r>
              <a:rPr lang="en-US" dirty="0" smtClean="0">
                <a:solidFill>
                  <a:srgbClr val="800000"/>
                </a:solidFill>
              </a:rPr>
              <a:t>The Fourth Way of Change</a:t>
            </a:r>
            <a:br>
              <a:rPr lang="en-US" dirty="0" smtClean="0">
                <a:solidFill>
                  <a:srgbClr val="800000"/>
                </a:solidFill>
              </a:rPr>
            </a:br>
            <a:r>
              <a:rPr lang="en-US" dirty="0" smtClean="0">
                <a:solidFill>
                  <a:srgbClr val="800000"/>
                </a:solidFill>
              </a:rPr>
              <a:t/>
            </a:r>
            <a:br>
              <a:rPr lang="en-US" dirty="0" smtClean="0">
                <a:solidFill>
                  <a:srgbClr val="800000"/>
                </a:solidFill>
              </a:rPr>
            </a:br>
            <a:r>
              <a:rPr lang="en-US" dirty="0" smtClean="0">
                <a:solidFill>
                  <a:srgbClr val="800000"/>
                </a:solidFill>
              </a:rPr>
              <a:t>The Third Way</a:t>
            </a:r>
            <a:br>
              <a:rPr lang="en-US" dirty="0" smtClean="0">
                <a:solidFill>
                  <a:srgbClr val="800000"/>
                </a:solidFill>
              </a:rPr>
            </a:br>
            <a:r>
              <a:rPr lang="en-US" dirty="0" smtClean="0">
                <a:solidFill>
                  <a:srgbClr val="800000"/>
                </a:solidFill>
              </a:rPr>
              <a:t>mid 2000s to now</a:t>
            </a:r>
            <a:br>
              <a:rPr lang="en-US" dirty="0" smtClean="0">
                <a:solidFill>
                  <a:srgbClr val="800000"/>
                </a:solidFill>
              </a:rPr>
            </a:br>
            <a:r>
              <a:rPr lang="en-US" dirty="0" smtClean="0">
                <a:solidFill>
                  <a:srgbClr val="800000"/>
                </a:solidFill>
              </a:rPr>
              <a:t/>
            </a:r>
            <a:br>
              <a:rPr lang="en-US" dirty="0" smtClean="0">
                <a:solidFill>
                  <a:srgbClr val="800000"/>
                </a:solidFill>
              </a:rPr>
            </a:br>
            <a:r>
              <a:rPr lang="en-US" dirty="0" smtClean="0">
                <a:solidFill>
                  <a:srgbClr val="800000"/>
                </a:solidFill>
              </a:rPr>
              <a:t>- </a:t>
            </a:r>
            <a:r>
              <a:rPr lang="en-US" b="0" i="1" dirty="0" smtClean="0">
                <a:solidFill>
                  <a:srgbClr val="800000"/>
                </a:solidFill>
              </a:rPr>
              <a:t>age of greater professional learning</a:t>
            </a:r>
            <a:br>
              <a:rPr lang="en-US" b="0" i="1" dirty="0" smtClean="0">
                <a:solidFill>
                  <a:srgbClr val="800000"/>
                </a:solidFill>
              </a:rPr>
            </a:br>
            <a:r>
              <a:rPr lang="en-US" b="0" i="1" dirty="0" smtClean="0">
                <a:solidFill>
                  <a:srgbClr val="800000"/>
                </a:solidFill>
              </a:rPr>
              <a:t>-effervescence towards narrowly defined targets</a:t>
            </a:r>
            <a:br>
              <a:rPr lang="en-US" b="0" i="1" dirty="0" smtClean="0">
                <a:solidFill>
                  <a:srgbClr val="800000"/>
                </a:solidFill>
              </a:rPr>
            </a:br>
            <a:r>
              <a:rPr lang="en-US" b="0" i="1" dirty="0" smtClean="0">
                <a:solidFill>
                  <a:srgbClr val="800000"/>
                </a:solidFill>
              </a:rPr>
              <a:t>- short-term achievements rather than transformation</a:t>
            </a:r>
            <a:r>
              <a:rPr lang="en-US" dirty="0" smtClean="0">
                <a:solidFill>
                  <a:srgbClr val="800000"/>
                </a:solidFill>
              </a:rPr>
              <a:t/>
            </a:r>
            <a:br>
              <a:rPr lang="en-US" dirty="0" smtClean="0">
                <a:solidFill>
                  <a:srgbClr val="800000"/>
                </a:solidFill>
              </a:rPr>
            </a:br>
            <a:endParaRPr lang="en-US" dirty="0">
              <a:solidFill>
                <a:srgbClr val="800000"/>
              </a:solidFill>
            </a:endParaRPr>
          </a:p>
        </p:txBody>
      </p:sp>
      <p:sp>
        <p:nvSpPr>
          <p:cNvPr id="3" name="Content Placeholder 2"/>
          <p:cNvSpPr>
            <a:spLocks noGrp="1"/>
          </p:cNvSpPr>
          <p:nvPr>
            <p:ph idx="1"/>
          </p:nvPr>
        </p:nvSpPr>
        <p:spPr>
          <a:xfrm>
            <a:off x="4114800" y="3028950"/>
            <a:ext cx="4191000" cy="1828800"/>
          </a:xfrm>
          <a:solidFill>
            <a:schemeClr val="accent2">
              <a:lumMod val="40000"/>
              <a:lumOff val="60000"/>
            </a:schemeClr>
          </a:solidFill>
        </p:spPr>
        <p:txBody>
          <a:bodyPr>
            <a:normAutofit fontScale="92500" lnSpcReduction="20000"/>
          </a:bodyPr>
          <a:lstStyle/>
          <a:p>
            <a:pPr marL="0">
              <a:buNone/>
            </a:pPr>
            <a:r>
              <a:rPr lang="en-US" sz="2400" i="1" dirty="0" smtClean="0">
                <a:ea typeface="ＭＳ Ｐゴシック" pitchFamily="-106" charset="-128"/>
                <a:cs typeface="ＭＳ Ｐゴシック" pitchFamily="-106" charset="-128"/>
              </a:rPr>
              <a:t>The point of networks is to spread innovation, stimulate learning, increase professional motivation, and reduce inequities.  They are a fundamental part of The Fourth Way.</a:t>
            </a:r>
          </a:p>
          <a:p>
            <a:pPr marL="0">
              <a:buNone/>
            </a:pPr>
            <a:endParaRPr lang="en-US" sz="2400" i="1" dirty="0" smtClean="0">
              <a:ea typeface="ＭＳ Ｐゴシック" pitchFamily="-106" charset="-128"/>
              <a:cs typeface="ＭＳ Ｐゴシック" pitchFamily="-106" charset="-128"/>
            </a:endParaRPr>
          </a:p>
          <a:p>
            <a:pPr>
              <a:buFont typeface="Wingdings" charset="2"/>
              <a:buChar char="§"/>
            </a:pPr>
            <a:endParaRPr lang="en-US" dirty="0" smtClean="0"/>
          </a:p>
          <a:p>
            <a:pPr>
              <a:buFont typeface="Wingdings" charset="2"/>
              <a:buChar char="§"/>
            </a:pPr>
            <a:endParaRPr lang="en-US" dirty="0" smtClean="0"/>
          </a:p>
          <a:p>
            <a:pPr>
              <a:buNone/>
            </a:pPr>
            <a:endParaRPr lang="en-US" dirty="0"/>
          </a:p>
        </p:txBody>
      </p:sp>
      <p:sp>
        <p:nvSpPr>
          <p:cNvPr id="7" name="TextBox 6"/>
          <p:cNvSpPr txBox="1"/>
          <p:nvPr/>
        </p:nvSpPr>
        <p:spPr>
          <a:xfrm>
            <a:off x="4114800" y="285750"/>
            <a:ext cx="4114800" cy="2616101"/>
          </a:xfrm>
          <a:prstGeom prst="rect">
            <a:avLst/>
          </a:prstGeom>
          <a:solidFill>
            <a:schemeClr val="tx2">
              <a:lumMod val="20000"/>
              <a:lumOff val="80000"/>
            </a:schemeClr>
          </a:solidFill>
        </p:spPr>
        <p:txBody>
          <a:bodyPr wrap="square" rtlCol="0">
            <a:spAutoFit/>
          </a:bodyPr>
          <a:lstStyle/>
          <a:p>
            <a:pPr algn="ctr"/>
            <a:r>
              <a:rPr lang="en-US" sz="2400" b="1" dirty="0" smtClean="0"/>
              <a:t>The Fourth Way</a:t>
            </a:r>
          </a:p>
          <a:p>
            <a:pPr algn="ctr"/>
            <a:r>
              <a:rPr lang="en-US" sz="2000" b="1" dirty="0" smtClean="0"/>
              <a:t>Age of Inspiration and Sustainability</a:t>
            </a:r>
          </a:p>
          <a:p>
            <a:pPr>
              <a:buFont typeface="Wingdings" charset="2"/>
              <a:buChar char="§"/>
            </a:pPr>
            <a:r>
              <a:rPr lang="en-US" sz="2400" dirty="0" smtClean="0"/>
              <a:t>high quality teachers</a:t>
            </a:r>
          </a:p>
          <a:p>
            <a:endParaRPr lang="en-US" sz="2400" dirty="0" smtClean="0"/>
          </a:p>
          <a:p>
            <a:pPr>
              <a:buFont typeface="Wingdings" charset="2"/>
              <a:buChar char="§"/>
            </a:pPr>
            <a:r>
              <a:rPr lang="en-US" sz="2400" dirty="0" smtClean="0"/>
              <a:t>powerful professionalism</a:t>
            </a:r>
          </a:p>
          <a:p>
            <a:endParaRPr lang="en-US" sz="2400" dirty="0" smtClean="0"/>
          </a:p>
          <a:p>
            <a:pPr>
              <a:buFont typeface="Wingdings" charset="2"/>
              <a:buChar char="§"/>
            </a:pPr>
            <a:r>
              <a:rPr lang="en-US" sz="2400" dirty="0" smtClean="0"/>
              <a:t>lively learning communities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3350"/>
            <a:ext cx="8229600" cy="929879"/>
          </a:xfrm>
          <a:solidFill>
            <a:schemeClr val="accent2">
              <a:lumMod val="20000"/>
              <a:lumOff val="80000"/>
            </a:schemeClr>
          </a:solidFill>
        </p:spPr>
        <p:txBody>
          <a:bodyPr>
            <a:noAutofit/>
          </a:bodyPr>
          <a:lstStyle/>
          <a:p>
            <a:r>
              <a:rPr lang="en-US" sz="2800" dirty="0" smtClean="0">
                <a:solidFill>
                  <a:srgbClr val="800000"/>
                </a:solidFill>
              </a:rPr>
              <a:t>What is Instructional Rounds?</a:t>
            </a:r>
            <a:r>
              <a:rPr lang="en-US" sz="2800" dirty="0" smtClean="0"/>
              <a:t/>
            </a:r>
            <a:br>
              <a:rPr lang="en-US" sz="2800" dirty="0" smtClean="0"/>
            </a:br>
            <a:r>
              <a:rPr lang="en-US" sz="2400" dirty="0" smtClean="0">
                <a:solidFill>
                  <a:srgbClr val="0000FF"/>
                </a:solidFill>
              </a:rPr>
              <a:t>A network approach to improving teaching and learning</a:t>
            </a:r>
            <a:r>
              <a:rPr lang="en-US" sz="2800" dirty="0" smtClean="0"/>
              <a:t/>
            </a:r>
            <a:br>
              <a:rPr lang="en-US" sz="2800" dirty="0" smtClean="0"/>
            </a:br>
            <a:endParaRPr lang="en-US" sz="2800" dirty="0"/>
          </a:p>
        </p:txBody>
      </p:sp>
      <p:graphicFrame>
        <p:nvGraphicFramePr>
          <p:cNvPr id="9" name="Content Placeholder 8"/>
          <p:cNvGraphicFramePr>
            <a:graphicFrameLocks noGrp="1"/>
          </p:cNvGraphicFramePr>
          <p:nvPr>
            <p:ph sz="half" idx="1"/>
          </p:nvPr>
        </p:nvGraphicFramePr>
        <p:xfrm>
          <a:off x="457200" y="1200150"/>
          <a:ext cx="403860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stretch>
            <a:fillRect/>
          </a:stretch>
        </p:blipFill>
        <p:spPr>
          <a:xfrm>
            <a:off x="5410200" y="1322070"/>
            <a:ext cx="2514600" cy="3017520"/>
          </a:xfrm>
          <a:prstGeom prst="rect">
            <a:avLst/>
          </a:prstGeom>
          <a:solidFill>
            <a:schemeClr val="tx2">
              <a:lumMod val="20000"/>
              <a:lumOff val="80000"/>
            </a:schemeClr>
          </a:solidFill>
          <a:ln w="15875">
            <a:solidFill>
              <a:schemeClr val="tx2">
                <a:lumMod val="20000"/>
                <a:lumOff val="80000"/>
              </a:schemeClr>
            </a:solidFill>
          </a:ln>
        </p:spPr>
      </p:pic>
      <p:sp>
        <p:nvSpPr>
          <p:cNvPr id="10" name="TextBox 9"/>
          <p:cNvSpPr txBox="1"/>
          <p:nvPr/>
        </p:nvSpPr>
        <p:spPr>
          <a:xfrm>
            <a:off x="3962400" y="4248150"/>
            <a:ext cx="4724400" cy="584776"/>
          </a:xfrm>
          <a:prstGeom prst="rect">
            <a:avLst/>
          </a:prstGeom>
          <a:noFill/>
        </p:spPr>
        <p:txBody>
          <a:bodyPr wrap="square" rtlCol="0">
            <a:spAutoFit/>
          </a:bodyPr>
          <a:lstStyle/>
          <a:p>
            <a:r>
              <a:rPr lang="en-US" sz="1600" dirty="0" smtClean="0"/>
              <a:t>Richard Elmore, Harvard Graduate School of Education</a:t>
            </a:r>
          </a:p>
          <a:p>
            <a:r>
              <a:rPr lang="en-US" sz="1600" dirty="0" smtClean="0"/>
              <a:t>Published 2009 – generated much interest</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5050" y="819150"/>
            <a:ext cx="5111750" cy="4038600"/>
          </a:xfrm>
        </p:spPr>
        <p:txBody>
          <a:bodyPr>
            <a:normAutofit fontScale="92500" lnSpcReduction="20000"/>
          </a:bodyPr>
          <a:lstStyle/>
          <a:p>
            <a:pPr marL="0">
              <a:spcBef>
                <a:spcPts val="0"/>
              </a:spcBef>
              <a:buNone/>
            </a:pPr>
            <a:r>
              <a:rPr lang="en-US" i="1" dirty="0" smtClean="0">
                <a:solidFill>
                  <a:srgbClr val="800000"/>
                </a:solidFill>
                <a:ea typeface="ＭＳ Ｐゴシック" pitchFamily="-106" charset="-128"/>
                <a:cs typeface="ＭＳ Ｐゴシック" pitchFamily="-106" charset="-128"/>
              </a:rPr>
              <a:t>Creating the future is about adopting a mindset, then a passion, then a plan, rather than choosing a path offered by the present. The future is a place we are creating and the task of creating the path forward will change both us and where we are going.</a:t>
            </a:r>
          </a:p>
          <a:p>
            <a:pPr marL="0">
              <a:spcBef>
                <a:spcPts val="0"/>
              </a:spcBef>
              <a:buNone/>
            </a:pPr>
            <a:r>
              <a:rPr lang="en-US" sz="2118" dirty="0" err="1" smtClean="0"/>
              <a:t>Kember</a:t>
            </a:r>
            <a:r>
              <a:rPr lang="en-US" sz="2118" dirty="0" smtClean="0"/>
              <a:t>, 2006, Futures Thinking for Leading Learning</a:t>
            </a:r>
            <a:endParaRPr lang="en-US" sz="2118" i="1" dirty="0" smtClean="0">
              <a:solidFill>
                <a:srgbClr val="800000"/>
              </a:solidFill>
              <a:ea typeface="ＭＳ Ｐゴシック" pitchFamily="-106" charset="-128"/>
              <a:cs typeface="ＭＳ Ｐゴシック" pitchFamily="-106" charset="-128"/>
            </a:endParaRPr>
          </a:p>
          <a:p>
            <a:pPr marL="0">
              <a:spcBef>
                <a:spcPts val="0"/>
              </a:spcBef>
              <a:buNone/>
            </a:pPr>
            <a:endParaRPr lang="en-US" dirty="0"/>
          </a:p>
        </p:txBody>
      </p:sp>
      <p:sp>
        <p:nvSpPr>
          <p:cNvPr id="6" name="Text Placeholder 5"/>
          <p:cNvSpPr>
            <a:spLocks noGrp="1"/>
          </p:cNvSpPr>
          <p:nvPr>
            <p:ph type="body" sz="half" idx="2"/>
          </p:nvPr>
        </p:nvSpPr>
        <p:spPr>
          <a:noFill/>
        </p:spPr>
        <p:txBody>
          <a:bodyPr/>
          <a:lstStyle/>
          <a:p>
            <a:endParaRPr lang="en-US" dirty="0"/>
          </a:p>
        </p:txBody>
      </p:sp>
      <p:pic>
        <p:nvPicPr>
          <p:cNvPr id="8" name="Picture 7" descr="preschool 379.jpg"/>
          <p:cNvPicPr>
            <a:picLocks noChangeAspect="1"/>
          </p:cNvPicPr>
          <p:nvPr/>
        </p:nvPicPr>
        <p:blipFill>
          <a:blip r:embed="rId3"/>
          <a:stretch>
            <a:fillRect/>
          </a:stretch>
        </p:blipFill>
        <p:spPr>
          <a:xfrm>
            <a:off x="781050" y="1250950"/>
            <a:ext cx="2419350" cy="3225800"/>
          </a:xfrm>
          <a:prstGeom prst="rect">
            <a:avLst/>
          </a:prstGeom>
          <a:solidFill>
            <a:schemeClr val="bg2"/>
          </a:solidFill>
          <a:ln w="19050">
            <a:solidFill>
              <a:schemeClr val="tx2"/>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7" presetClass="entr" presetSubtype="0" fill="hold" grpId="0" nodeType="withEffect">
                                  <p:stCondLst>
                                    <p:cond delay="0"/>
                                  </p:stCondLst>
                                  <p:iterate type="lt">
                                    <p:tmPct val="50000"/>
                                  </p:iterate>
                                  <p:childTnLst>
                                    <p:set>
                                      <p:cBhvr>
                                        <p:cTn id="8"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9"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0"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1" dur="80"/>
                                        <p:tgtEl>
                                          <p:spTgt spid="5">
                                            <p:txEl>
                                              <p:pRg st="0" end="0"/>
                                            </p:txEl>
                                          </p:spTgt>
                                        </p:tgtEl>
                                        <p:attrNameLst>
                                          <p:attrName>fill.type</p:attrName>
                                        </p:attrNameLst>
                                      </p:cBhvr>
                                      <p:to>
                                        <p:strVal val="solid"/>
                                      </p:to>
                                    </p:set>
                                  </p:childTnLst>
                                </p:cTn>
                              </p:par>
                              <p:par>
                                <p:cTn id="12" presetID="27" presetClass="entr" presetSubtype="0" fill="hold" grpId="0" nodeType="withEffect">
                                  <p:stCondLst>
                                    <p:cond delay="0"/>
                                  </p:stCondLst>
                                  <p:iterate type="lt">
                                    <p:tmPct val="50000"/>
                                  </p:iterate>
                                  <p:childTnLst>
                                    <p:set>
                                      <p:cBhvr>
                                        <p:cTn id="13" dur="1" fill="hold">
                                          <p:stCondLst>
                                            <p:cond delay="0"/>
                                          </p:stCondLst>
                                        </p:cTn>
                                        <p:tgtEl>
                                          <p:spTgt spid="5">
                                            <p:txEl>
                                              <p:pRg st="1" end="1"/>
                                            </p:txEl>
                                          </p:spTgt>
                                        </p:tgtEl>
                                        <p:attrNameLst>
                                          <p:attrName>style.visibility</p:attrName>
                                        </p:attrNameLst>
                                      </p:cBhvr>
                                      <p:to>
                                        <p:strVal val="visible"/>
                                      </p:to>
                                    </p:set>
                                    <p:anim calcmode="discrete" valueType="clr">
                                      <p:cBhvr override="childStyle">
                                        <p:cTn id="14" dur="80"/>
                                        <p:tgtEl>
                                          <p:spTgt spid="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5">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Instructional Rounds</a:t>
            </a:r>
            <a:r>
              <a:rPr lang="en-US" dirty="0" smtClean="0"/>
              <a:t/>
            </a:r>
            <a:br>
              <a:rPr lang="en-US" dirty="0" smtClean="0"/>
            </a:br>
            <a:r>
              <a:rPr lang="en-US" dirty="0" smtClean="0"/>
              <a:t> </a:t>
            </a:r>
            <a:endParaRPr lang="en-US" dirty="0"/>
          </a:p>
        </p:txBody>
      </p:sp>
      <p:sp>
        <p:nvSpPr>
          <p:cNvPr id="4" name="Text Placeholder 3"/>
          <p:cNvSpPr>
            <a:spLocks noGrp="1"/>
          </p:cNvSpPr>
          <p:nvPr>
            <p:ph type="body" sz="half" idx="2"/>
          </p:nvPr>
        </p:nvSpPr>
        <p:spPr>
          <a:xfrm>
            <a:off x="457200" y="1076326"/>
            <a:ext cx="3962400" cy="3518297"/>
          </a:xfrm>
          <a:solidFill>
            <a:schemeClr val="accent6">
              <a:lumMod val="20000"/>
              <a:lumOff val="80000"/>
            </a:schemeClr>
          </a:solidFill>
        </p:spPr>
        <p:txBody>
          <a:bodyPr>
            <a:normAutofit lnSpcReduction="10000"/>
          </a:bodyPr>
          <a:lstStyle/>
          <a:p>
            <a:r>
              <a:rPr lang="en-US" sz="2400" i="1" dirty="0" smtClean="0">
                <a:ea typeface="ＭＳ Ｐゴシック" pitchFamily="-106" charset="-128"/>
                <a:cs typeface="ＭＳ Ｐゴシック" pitchFamily="-106" charset="-128"/>
              </a:rPr>
              <a:t>The idea behind instructional rounds is that everyone is involved in working on their practice, everyone is obliged to be knowledgeable about a common task of instructional improvement, and everyone’s practice should be subject to scrutiny, critique and improvement.</a:t>
            </a:r>
          </a:p>
          <a:p>
            <a:endParaRPr lang="en-US" dirty="0"/>
          </a:p>
        </p:txBody>
      </p:sp>
      <p:pic>
        <p:nvPicPr>
          <p:cNvPr id="6" name="Picture 5" descr="C &amp; L.jpg"/>
          <p:cNvPicPr>
            <a:picLocks noChangeAspect="1"/>
          </p:cNvPicPr>
          <p:nvPr/>
        </p:nvPicPr>
        <p:blipFill>
          <a:blip r:embed="rId3"/>
          <a:stretch>
            <a:fillRect/>
          </a:stretch>
        </p:blipFill>
        <p:spPr>
          <a:xfrm>
            <a:off x="4572000" y="285750"/>
            <a:ext cx="4383069" cy="3124200"/>
          </a:xfrm>
          <a:prstGeom prst="rect">
            <a:avLst/>
          </a:prstGeom>
          <a:ln w="15875">
            <a:solidFill>
              <a:srgbClr val="0000FF"/>
            </a:solidFill>
          </a:ln>
        </p:spPr>
      </p:pic>
      <p:sp>
        <p:nvSpPr>
          <p:cNvPr id="5" name="TextBox 4"/>
          <p:cNvSpPr txBox="1"/>
          <p:nvPr/>
        </p:nvSpPr>
        <p:spPr>
          <a:xfrm>
            <a:off x="4495800" y="3486150"/>
            <a:ext cx="4648200" cy="1477328"/>
          </a:xfrm>
          <a:prstGeom prst="rect">
            <a:avLst/>
          </a:prstGeom>
          <a:solidFill>
            <a:schemeClr val="accent3">
              <a:lumMod val="20000"/>
              <a:lumOff val="80000"/>
            </a:schemeClr>
          </a:solidFill>
        </p:spPr>
        <p:txBody>
          <a:bodyPr wrap="square" rtlCol="0">
            <a:spAutoFit/>
          </a:bodyPr>
          <a:lstStyle/>
          <a:p>
            <a:r>
              <a:rPr lang="en-US" i="1" dirty="0" smtClean="0"/>
              <a:t>You don’t improve schools by giving them bad news about their performance. You improve them by using information about student learning from multiple sources, to find the most promising instructional problems to work on.</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chemeClr val="accent2">
              <a:lumMod val="20000"/>
              <a:lumOff val="80000"/>
            </a:schemeClr>
          </a:solidFill>
        </p:spPr>
        <p:txBody>
          <a:bodyPr/>
          <a:lstStyle/>
          <a:p>
            <a:r>
              <a:rPr lang="en-US" dirty="0" smtClean="0"/>
              <a:t>Underpinned by Beliefs</a:t>
            </a:r>
            <a:endParaRPr lang="en-US" dirty="0"/>
          </a:p>
        </p:txBody>
      </p:sp>
      <p:sp>
        <p:nvSpPr>
          <p:cNvPr id="8" name="Content Placeholder 7"/>
          <p:cNvSpPr>
            <a:spLocks noGrp="1"/>
          </p:cNvSpPr>
          <p:nvPr>
            <p:ph sz="half" idx="1"/>
          </p:nvPr>
        </p:nvSpPr>
        <p:spPr/>
        <p:txBody>
          <a:bodyPr>
            <a:normAutofit fontScale="77500" lnSpcReduction="20000"/>
          </a:bodyPr>
          <a:lstStyle/>
          <a:p>
            <a:pPr>
              <a:buFont typeface="Wingdings" charset="2"/>
              <a:buChar char=""/>
              <a:defRPr/>
            </a:pPr>
            <a:r>
              <a:rPr lang="en-US" sz="2595" i="1" dirty="0" smtClean="0"/>
              <a:t>Increases in student learning occur only as a consequence of improvements in the level of content, teachers’ knowledge and skill, and student engagement.</a:t>
            </a:r>
          </a:p>
          <a:p>
            <a:pPr>
              <a:buFont typeface="Wingdings" charset="2"/>
              <a:buChar char=""/>
              <a:defRPr/>
            </a:pPr>
            <a:r>
              <a:rPr lang="en-US" sz="2595" i="1" dirty="0" smtClean="0"/>
              <a:t>If you change any single element of the instructional core you change the other two.</a:t>
            </a:r>
          </a:p>
          <a:p>
            <a:pPr>
              <a:buFont typeface="Wingdings" charset="2"/>
              <a:buChar char=""/>
              <a:defRPr/>
            </a:pPr>
            <a:r>
              <a:rPr lang="en-US" sz="2595" i="1" dirty="0" smtClean="0"/>
              <a:t>If you can’t see it in the core, it’s not there.</a:t>
            </a:r>
          </a:p>
          <a:p>
            <a:endParaRPr lang="en-US" dirty="0"/>
          </a:p>
        </p:txBody>
      </p:sp>
      <p:graphicFrame>
        <p:nvGraphicFramePr>
          <p:cNvPr id="10" name="Content Placeholder 9"/>
          <p:cNvGraphicFramePr>
            <a:graphicFrameLocks noGrp="1"/>
          </p:cNvGraphicFramePr>
          <p:nvPr>
            <p:ph sz="half" idx="2"/>
          </p:nvPr>
        </p:nvGraphicFramePr>
        <p:xfrm>
          <a:off x="4648200" y="1600201"/>
          <a:ext cx="4038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572000" y="1143000"/>
            <a:ext cx="4114800" cy="461665"/>
          </a:xfrm>
          <a:prstGeom prst="rect">
            <a:avLst/>
          </a:prstGeom>
          <a:solidFill>
            <a:schemeClr val="tx1"/>
          </a:solidFill>
        </p:spPr>
        <p:txBody>
          <a:bodyPr wrap="square" rtlCol="0">
            <a:spAutoFit/>
          </a:bodyPr>
          <a:lstStyle/>
          <a:p>
            <a:r>
              <a:rPr lang="en-US" sz="2400" b="1" dirty="0" smtClean="0">
                <a:solidFill>
                  <a:schemeClr val="bg1"/>
                </a:solidFill>
              </a:rPr>
              <a:t>The Instructional Core</a:t>
            </a:r>
            <a:endParaRPr lang="en-US"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Graphic spid="10" grpId="0">
        <p:bldAsOne/>
      </p:bldGraphic>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r>
              <a:rPr lang="en-US" dirty="0" smtClean="0"/>
              <a:t>Underpinned by Beliefs</a:t>
            </a:r>
            <a:endParaRPr lang="en-US" dirty="0"/>
          </a:p>
        </p:txBody>
      </p:sp>
      <p:sp>
        <p:nvSpPr>
          <p:cNvPr id="3" name="Content Placeholder 2"/>
          <p:cNvSpPr>
            <a:spLocks noGrp="1"/>
          </p:cNvSpPr>
          <p:nvPr>
            <p:ph sz="half" idx="1"/>
          </p:nvPr>
        </p:nvSpPr>
        <p:spPr>
          <a:xfrm>
            <a:off x="457200" y="1200150"/>
            <a:ext cx="4038600" cy="1752600"/>
          </a:xfrm>
        </p:spPr>
        <p:txBody>
          <a:bodyPr>
            <a:normAutofit fontScale="92500" lnSpcReduction="20000"/>
          </a:bodyPr>
          <a:lstStyle/>
          <a:p>
            <a:pPr marL="0">
              <a:buNone/>
            </a:pPr>
            <a:r>
              <a:rPr lang="en-US" sz="2400" i="1" dirty="0" smtClean="0"/>
              <a:t>One of the greatest barriers to school improvement is the lack of an agreed-upon definition of what high-quality instruction looks like.</a:t>
            </a:r>
          </a:p>
          <a:p>
            <a:pPr>
              <a:buNone/>
            </a:pPr>
            <a:endParaRPr lang="en-US" dirty="0"/>
          </a:p>
        </p:txBody>
      </p:sp>
      <p:sp>
        <p:nvSpPr>
          <p:cNvPr id="4" name="Content Placeholder 3"/>
          <p:cNvSpPr>
            <a:spLocks noGrp="1"/>
          </p:cNvSpPr>
          <p:nvPr>
            <p:ph sz="half" idx="2"/>
          </p:nvPr>
        </p:nvSpPr>
        <p:spPr/>
        <p:txBody>
          <a:bodyPr>
            <a:normAutofit fontScale="92500" lnSpcReduction="20000"/>
          </a:bodyPr>
          <a:lstStyle/>
          <a:p>
            <a:pPr marL="0">
              <a:buNone/>
            </a:pPr>
            <a:endParaRPr lang="en-US" sz="2595" i="1" dirty="0" smtClean="0">
              <a:solidFill>
                <a:srgbClr val="0000FF"/>
              </a:solidFill>
              <a:ea typeface="ＭＳ Ｐゴシック" pitchFamily="-106" charset="-128"/>
              <a:cs typeface="ＭＳ Ｐゴシック" pitchFamily="-106" charset="-128"/>
            </a:endParaRPr>
          </a:p>
          <a:p>
            <a:pPr marL="0">
              <a:buNone/>
            </a:pPr>
            <a:r>
              <a:rPr lang="en-US" sz="2595" i="1" dirty="0" smtClean="0">
                <a:ea typeface="ＭＳ Ｐゴシック" pitchFamily="-106" charset="-128"/>
                <a:cs typeface="ＭＳ Ｐゴシック" pitchFamily="-106" charset="-128"/>
              </a:rPr>
              <a:t>What determines what students know and are able to do is not what the curriculum says they are supposed to do, or even what the teacher thinks he or she is asking the students to do.  </a:t>
            </a:r>
            <a:r>
              <a:rPr lang="en-US" sz="2595" i="1" dirty="0" smtClean="0">
                <a:solidFill>
                  <a:srgbClr val="FF0000"/>
                </a:solidFill>
                <a:ea typeface="ＭＳ Ｐゴシック" pitchFamily="-106" charset="-128"/>
                <a:cs typeface="ＭＳ Ｐゴシック" pitchFamily="-106" charset="-128"/>
              </a:rPr>
              <a:t>What predicts performance is what students are actually doing</a:t>
            </a:r>
            <a:r>
              <a:rPr lang="en-US" sz="2595" i="1" dirty="0" smtClean="0">
                <a:ea typeface="ＭＳ Ｐゴシック" pitchFamily="-106" charset="-128"/>
                <a:cs typeface="ＭＳ Ｐゴシック" pitchFamily="-106" charset="-128"/>
              </a:rPr>
              <a:t>.</a:t>
            </a:r>
          </a:p>
          <a:p>
            <a:endParaRPr lang="en-US" dirty="0"/>
          </a:p>
        </p:txBody>
      </p:sp>
      <p:pic>
        <p:nvPicPr>
          <p:cNvPr id="6" name="Picture 5" descr="Maths.jpg"/>
          <p:cNvPicPr>
            <a:picLocks noChangeAspect="1"/>
          </p:cNvPicPr>
          <p:nvPr/>
        </p:nvPicPr>
        <p:blipFill>
          <a:blip r:embed="rId3"/>
          <a:stretch>
            <a:fillRect/>
          </a:stretch>
        </p:blipFill>
        <p:spPr>
          <a:xfrm>
            <a:off x="1143000" y="2876550"/>
            <a:ext cx="2819400" cy="2114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
                                            <p:txEl>
                                              <p:pRg st="1" end="1"/>
                                            </p:txEl>
                                          </p:spTgt>
                                        </p:tgtEl>
                                        <p:attrNameLst>
                                          <p:attrName>style.visibility</p:attrName>
                                        </p:attrNameLst>
                                      </p:cBhvr>
                                      <p:to>
                                        <p:strVal val="visible"/>
                                      </p:to>
                                    </p:set>
                                    <p:anim calcmode="discrete" valueType="clr">
                                      <p:cBhvr override="childStyle">
                                        <p:cTn id="15" dur="80"/>
                                        <p:tgtEl>
                                          <p:spTgt spid="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
                                            <p:txEl>
                                              <p:pRg st="1" end="1"/>
                                            </p:txEl>
                                          </p:spTgt>
                                        </p:tgtEl>
                                        <p:attrNameLst>
                                          <p:attrName>fillcolor</p:attrName>
                                        </p:attrNameLst>
                                      </p:cBhvr>
                                      <p:tavLst>
                                        <p:tav tm="0">
                                          <p:val>
                                            <p:clrVal>
                                              <a:schemeClr val="accent2"/>
                                            </p:clrVal>
                                          </p:val>
                                        </p:tav>
                                        <p:tav tm="50000">
                                          <p:val>
                                            <p:clrVal>
                                              <a:schemeClr val="hlink"/>
                                            </p:clrVal>
                                          </p:val>
                                        </p:tav>
                                      </p:tavLst>
                                    </p:anim>
                                    <p:set>
                                      <p:cBhvr>
                                        <p:cTn id="17" dur="80"/>
                                        <p:tgtEl>
                                          <p:spTgt spid="4">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lstStyle/>
          <a:p>
            <a:r>
              <a:rPr lang="en-US" dirty="0" smtClean="0"/>
              <a:t>New Skills to Learn</a:t>
            </a:r>
            <a:endParaRPr lang="en-US" dirty="0"/>
          </a:p>
        </p:txBody>
      </p:sp>
      <p:sp>
        <p:nvSpPr>
          <p:cNvPr id="3" name="Content Placeholder 2"/>
          <p:cNvSpPr>
            <a:spLocks noGrp="1"/>
          </p:cNvSpPr>
          <p:nvPr>
            <p:ph sz="half" idx="1"/>
          </p:nvPr>
        </p:nvSpPr>
        <p:spPr/>
        <p:txBody>
          <a:bodyPr/>
          <a:lstStyle/>
          <a:p>
            <a:r>
              <a:rPr lang="en-US" dirty="0" smtClean="0"/>
              <a:t>The discipline of descriptive observation is the core practice on which rounds is based.</a:t>
            </a:r>
          </a:p>
          <a:p>
            <a:r>
              <a:rPr lang="en-US" i="1" dirty="0" smtClean="0"/>
              <a:t>Learning to see, learning to </a:t>
            </a:r>
            <a:r>
              <a:rPr lang="en-US" i="1" dirty="0" err="1" smtClean="0"/>
              <a:t>unjudge</a:t>
            </a:r>
            <a:endParaRPr lang="en-US" i="1" dirty="0"/>
          </a:p>
        </p:txBody>
      </p:sp>
      <p:pic>
        <p:nvPicPr>
          <p:cNvPr id="5" name="Content Placeholder 4" descr="Chan.jpg"/>
          <p:cNvPicPr>
            <a:picLocks noGrp="1" noChangeAspect="1"/>
          </p:cNvPicPr>
          <p:nvPr>
            <p:ph sz="half" idx="2"/>
          </p:nvPr>
        </p:nvPicPr>
        <p:blipFill>
          <a:blip r:embed="rId3"/>
          <a:srcRect t="-6027" b="-6027"/>
          <a:stretch>
            <a:fillRect/>
          </a:stretch>
        </p:blipFill>
        <p:spPr>
          <a:solidFill>
            <a:schemeClr val="accent3">
              <a:lumMod val="50000"/>
            </a:schemeClr>
          </a:solid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633</TotalTime>
  <Words>2215</Words>
  <Application>Microsoft Office PowerPoint</Application>
  <PresentationFormat>On-screen Show (16:9)</PresentationFormat>
  <Paragraphs>265</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Creating a Path to the Future</vt:lpstr>
      <vt:lpstr>Our Journey – long, exciting, challenging, results-focussed</vt:lpstr>
      <vt:lpstr>Andy Hargreaves, 2006 The Fourth Way of Change  The Third Way mid 2000s to now  - age of greater professional learning -effervescence towards narrowly defined targets - short-term achievements rather than transformation </vt:lpstr>
      <vt:lpstr>What is Instructional Rounds? A network approach to improving teaching and learning </vt:lpstr>
      <vt:lpstr>PowerPoint Presentation</vt:lpstr>
      <vt:lpstr>Instructional Rounds  </vt:lpstr>
      <vt:lpstr>Underpinned by Beliefs</vt:lpstr>
      <vt:lpstr>Underpinned by Beliefs</vt:lpstr>
      <vt:lpstr>New Skills to Learn</vt:lpstr>
      <vt:lpstr>Each round follows a set format</vt:lpstr>
      <vt:lpstr>Instructional Rounds </vt:lpstr>
      <vt:lpstr>How it looks – Granville South PS</vt:lpstr>
      <vt:lpstr>PowerPoint Presentation</vt:lpstr>
      <vt:lpstr>PowerPoint Presentation</vt:lpstr>
      <vt:lpstr>PowerPoint Presentation</vt:lpstr>
      <vt:lpstr>PowerPoint Presentation</vt:lpstr>
      <vt:lpstr>PowerPoint Presentation</vt:lpstr>
      <vt:lpstr>Our Journey – Lessons Learnt</vt:lpstr>
      <vt:lpstr>Keeping in Touch - Ning</vt:lpstr>
      <vt:lpstr>PowerPoint Presentation</vt:lpstr>
      <vt:lpstr> Benefits of Instructional Rounds </vt:lpstr>
      <vt:lpstr>What changes have occurred in our schools?</vt:lpstr>
      <vt:lpstr>What is the impact on student outcomes?</vt:lpstr>
      <vt:lpstr>PowerPoint Presentation</vt:lpstr>
    </vt:vector>
  </TitlesOfParts>
  <Company>arinex Pty Limited</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Amber Morrisey</dc:creator>
  <cp:lastModifiedBy>Lisa</cp:lastModifiedBy>
  <cp:revision>50</cp:revision>
  <cp:lastPrinted>2011-08-22T11:30:32Z</cp:lastPrinted>
  <dcterms:created xsi:type="dcterms:W3CDTF">2011-09-01T07:29:53Z</dcterms:created>
  <dcterms:modified xsi:type="dcterms:W3CDTF">2016-06-26T02:50:02Z</dcterms:modified>
</cp:coreProperties>
</file>